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93" r:id="rId4"/>
    <p:sldId id="258" r:id="rId5"/>
    <p:sldId id="294" r:id="rId6"/>
    <p:sldId id="259" r:id="rId7"/>
    <p:sldId id="260" r:id="rId8"/>
    <p:sldId id="262" r:id="rId9"/>
    <p:sldId id="263" r:id="rId10"/>
    <p:sldId id="264" r:id="rId11"/>
    <p:sldId id="265" r:id="rId12"/>
    <p:sldId id="266" r:id="rId13"/>
    <p:sldId id="261" r:id="rId14"/>
    <p:sldId id="268" r:id="rId15"/>
    <p:sldId id="295" r:id="rId16"/>
    <p:sldId id="269" r:id="rId17"/>
    <p:sldId id="270" r:id="rId18"/>
    <p:sldId id="271" r:id="rId19"/>
    <p:sldId id="272" r:id="rId20"/>
    <p:sldId id="273" r:id="rId21"/>
    <p:sldId id="274" r:id="rId22"/>
    <p:sldId id="275" r:id="rId23"/>
    <p:sldId id="276" r:id="rId24"/>
    <p:sldId id="277" r:id="rId25"/>
    <p:sldId id="278" r:id="rId26"/>
    <p:sldId id="27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824" y="-3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EFFDEA-103C-45B2-832F-815EC4966662}" type="datetimeFigureOut">
              <a:rPr lang="en-GB" smtClean="0"/>
              <a:t>20/04/2020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9EC266-61F3-45F5-9769-AD7A6EC1F62A}" type="slidenum">
              <a:rPr lang="en-GB" smtClean="0"/>
              <a:t>‹#›</a:t>
            </a:fld>
            <a:endParaRPr lang="en-GB"/>
          </a:p>
        </p:txBody>
      </p:sp>
    </p:spTree>
    <p:extLst>
      <p:ext uri="{BB962C8B-B14F-4D97-AF65-F5344CB8AC3E}">
        <p14:creationId xmlns:p14="http://schemas.microsoft.com/office/powerpoint/2010/main" val="243172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455883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2385465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30188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399817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21085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121425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322179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322330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50621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68824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E9BAAB-E0BF-4D75-8674-7C3826AA0E81}" type="datetimeFigureOut">
              <a:rPr lang="en-GB" smtClean="0"/>
              <a:t>20/04/2020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AB2CBB5-826A-4BD9-8E94-3FD8A56403D9}" type="slidenum">
              <a:rPr lang="en-GB" smtClean="0"/>
              <a:t>‹#›</a:t>
            </a:fld>
            <a:endParaRPr lang="en-GB" dirty="0"/>
          </a:p>
        </p:txBody>
      </p:sp>
    </p:spTree>
    <p:extLst>
      <p:ext uri="{BB962C8B-B14F-4D97-AF65-F5344CB8AC3E}">
        <p14:creationId xmlns:p14="http://schemas.microsoft.com/office/powerpoint/2010/main" val="296650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9BAAB-E0BF-4D75-8674-7C3826AA0E81}" type="datetimeFigureOut">
              <a:rPr lang="en-GB" smtClean="0"/>
              <a:t>20/04/2020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2CBB5-826A-4BD9-8E94-3FD8A56403D9}" type="slidenum">
              <a:rPr lang="en-GB" smtClean="0"/>
              <a:t>‹#›</a:t>
            </a:fld>
            <a:endParaRPr lang="en-GB" dirty="0"/>
          </a:p>
        </p:txBody>
      </p:sp>
    </p:spTree>
    <p:extLst>
      <p:ext uri="{BB962C8B-B14F-4D97-AF65-F5344CB8AC3E}">
        <p14:creationId xmlns:p14="http://schemas.microsoft.com/office/powerpoint/2010/main" val="284406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_av5kqcMVm4"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2408"/>
            <a:ext cx="6505570" cy="6454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75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516255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80112" y="275495"/>
            <a:ext cx="4572000" cy="6678751"/>
          </a:xfrm>
          <a:prstGeom prst="rect">
            <a:avLst/>
          </a:prstGeom>
        </p:spPr>
        <p:txBody>
          <a:bodyPr>
            <a:spAutoFit/>
          </a:bodyPr>
          <a:lstStyle/>
          <a:p>
            <a:r>
              <a:rPr lang="en-GB" sz="4400" dirty="0">
                <a:solidFill>
                  <a:srgbClr val="7030A0"/>
                </a:solidFill>
                <a:latin typeface="Berlin Sans FB" panose="020E0602020502020306" pitchFamily="34" charset="0"/>
              </a:rPr>
              <a:t>Activity </a:t>
            </a:r>
            <a:r>
              <a:rPr lang="en-GB" sz="4400" dirty="0" smtClean="0">
                <a:solidFill>
                  <a:srgbClr val="7030A0"/>
                </a:solidFill>
                <a:latin typeface="Berlin Sans FB" panose="020E0602020502020306" pitchFamily="34" charset="0"/>
              </a:rPr>
              <a:t>Four</a:t>
            </a:r>
            <a:endParaRPr lang="en-GB" sz="4400" dirty="0">
              <a:solidFill>
                <a:srgbClr val="7030A0"/>
              </a:solidFill>
              <a:latin typeface="Berlin Sans FB" panose="020E0602020502020306" pitchFamily="34" charset="0"/>
            </a:endParaRPr>
          </a:p>
          <a:p>
            <a:endParaRPr lang="en-GB" sz="3200" dirty="0" smtClean="0">
              <a:latin typeface="Berlin Sans FB" panose="020E0602020502020306" pitchFamily="34" charset="0"/>
            </a:endParaRPr>
          </a:p>
          <a:p>
            <a:r>
              <a:rPr lang="en-GB" sz="3200" dirty="0" smtClean="0">
                <a:latin typeface="Berlin Sans FB" panose="020E0602020502020306" pitchFamily="34" charset="0"/>
              </a:rPr>
              <a:t>Create a poster </a:t>
            </a:r>
          </a:p>
          <a:p>
            <a:r>
              <a:rPr lang="en-GB" sz="3200" dirty="0" smtClean="0">
                <a:latin typeface="Berlin Sans FB" panose="020E0602020502020306" pitchFamily="34" charset="0"/>
              </a:rPr>
              <a:t>warning the Jolly</a:t>
            </a:r>
          </a:p>
          <a:p>
            <a:r>
              <a:rPr lang="en-GB" sz="3200" dirty="0" smtClean="0">
                <a:latin typeface="Berlin Sans FB" panose="020E0602020502020306" pitchFamily="34" charset="0"/>
              </a:rPr>
              <a:t>Pocket Postman </a:t>
            </a:r>
          </a:p>
          <a:p>
            <a:r>
              <a:rPr lang="en-GB" sz="3200" dirty="0" smtClean="0">
                <a:latin typeface="Berlin Sans FB" panose="020E0602020502020306" pitchFamily="34" charset="0"/>
              </a:rPr>
              <a:t>not to drink the </a:t>
            </a:r>
          </a:p>
          <a:p>
            <a:r>
              <a:rPr lang="en-GB" sz="3200" dirty="0" smtClean="0">
                <a:latin typeface="Berlin Sans FB" panose="020E0602020502020306" pitchFamily="34" charset="0"/>
              </a:rPr>
              <a:t>tea at any cost! Remember to </a:t>
            </a:r>
          </a:p>
          <a:p>
            <a:r>
              <a:rPr lang="en-GB" sz="3200" dirty="0" smtClean="0">
                <a:latin typeface="Berlin Sans FB" panose="020E0602020502020306" pitchFamily="34" charset="0"/>
              </a:rPr>
              <a:t>include adjectives </a:t>
            </a:r>
          </a:p>
          <a:p>
            <a:r>
              <a:rPr lang="en-GB" sz="3200" dirty="0" smtClean="0">
                <a:latin typeface="Berlin Sans FB" panose="020E0602020502020306" pitchFamily="34" charset="0"/>
              </a:rPr>
              <a:t>to describe the tea </a:t>
            </a:r>
          </a:p>
          <a:p>
            <a:r>
              <a:rPr lang="en-GB" sz="3200" dirty="0" smtClean="0">
                <a:latin typeface="Berlin Sans FB" panose="020E0602020502020306" pitchFamily="34" charset="0"/>
              </a:rPr>
              <a:t>and be creative it</a:t>
            </a:r>
          </a:p>
          <a:p>
            <a:r>
              <a:rPr lang="en-GB" sz="3200" dirty="0" smtClean="0">
                <a:latin typeface="Berlin Sans FB" panose="020E0602020502020306" pitchFamily="34" charset="0"/>
              </a:rPr>
              <a:t>Shouldn’t be a </a:t>
            </a:r>
          </a:p>
          <a:p>
            <a:r>
              <a:rPr lang="en-GB" sz="3200" dirty="0" smtClean="0">
                <a:latin typeface="Berlin Sans FB" panose="020E0602020502020306" pitchFamily="34" charset="0"/>
              </a:rPr>
              <a:t>normal cup of tea!</a:t>
            </a:r>
            <a:endParaRPr lang="en-GB" sz="3200" dirty="0">
              <a:latin typeface="Berlin Sans FB" panose="020E0602020502020306" pitchFamily="34" charset="0"/>
            </a:endParaRPr>
          </a:p>
        </p:txBody>
      </p:sp>
    </p:spTree>
    <p:extLst>
      <p:ext uri="{BB962C8B-B14F-4D97-AF65-F5344CB8AC3E}">
        <p14:creationId xmlns:p14="http://schemas.microsoft.com/office/powerpoint/2010/main" val="1440433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43687"/>
            <a:ext cx="5976664" cy="604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560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065" y="352320"/>
            <a:ext cx="5926435" cy="602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29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84248"/>
            <a:ext cx="4522102" cy="1884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7504" y="3212976"/>
            <a:ext cx="4572000" cy="3046988"/>
          </a:xfrm>
          <a:prstGeom prst="rect">
            <a:avLst/>
          </a:prstGeom>
        </p:spPr>
        <p:txBody>
          <a:bodyPr>
            <a:spAutoFit/>
          </a:bodyPr>
          <a:lstStyle/>
          <a:p>
            <a:r>
              <a:rPr lang="en-GB" sz="2400" dirty="0">
                <a:solidFill>
                  <a:srgbClr val="FF0000"/>
                </a:solidFill>
                <a:latin typeface="Berlin Sans FB" panose="020E0602020502020306" pitchFamily="34" charset="0"/>
              </a:rPr>
              <a:t>Imagine you are one of the children. Can you draw what you might be able to see? Perhaps you are in the garden, or on the kitchen table, or inside somebody's lunch box! Remember: you're really small</a:t>
            </a:r>
            <a:r>
              <a:rPr lang="en-GB" sz="2400" dirty="0" smtClean="0">
                <a:solidFill>
                  <a:srgbClr val="FF0000"/>
                </a:solidFill>
                <a:latin typeface="Berlin Sans FB" panose="020E0602020502020306" pitchFamily="34" charset="0"/>
              </a:rPr>
              <a:t>! Write a story about your adventures.</a:t>
            </a:r>
            <a:endParaRPr lang="en-GB" sz="2400" dirty="0">
              <a:solidFill>
                <a:srgbClr val="FF0000"/>
              </a:solidFill>
              <a:latin typeface="Berlin Sans FB" panose="020E0602020502020306" pitchFamily="34" charset="0"/>
            </a:endParaRPr>
          </a:p>
        </p:txBody>
      </p:sp>
      <p:sp>
        <p:nvSpPr>
          <p:cNvPr id="3" name="Rectangle 2"/>
          <p:cNvSpPr/>
          <p:nvPr/>
        </p:nvSpPr>
        <p:spPr>
          <a:xfrm>
            <a:off x="4629606" y="252301"/>
            <a:ext cx="4572000" cy="5324535"/>
          </a:xfrm>
          <a:prstGeom prst="rect">
            <a:avLst/>
          </a:prstGeom>
        </p:spPr>
        <p:txBody>
          <a:bodyPr>
            <a:spAutoFit/>
          </a:bodyPr>
          <a:lstStyle/>
          <a:p>
            <a:r>
              <a:rPr lang="en-GB" sz="2000" dirty="0">
                <a:latin typeface="Berlin Sans FB" panose="020E0602020502020306" pitchFamily="34" charset="0"/>
              </a:rPr>
              <a:t>Watch: </a:t>
            </a:r>
            <a:r>
              <a:rPr lang="en-GB" sz="2000" dirty="0">
                <a:latin typeface="Berlin Sans FB" panose="020E0602020502020306" pitchFamily="34" charset="0"/>
                <a:hlinkClick r:id="rId3"/>
              </a:rPr>
              <a:t>https://www.youtube.com/watch?v=_</a:t>
            </a:r>
            <a:r>
              <a:rPr lang="en-GB" sz="2000" dirty="0" smtClean="0">
                <a:latin typeface="Berlin Sans FB" panose="020E0602020502020306" pitchFamily="34" charset="0"/>
                <a:hlinkClick r:id="rId3"/>
              </a:rPr>
              <a:t>av5kqcMVm4</a:t>
            </a:r>
            <a:endParaRPr lang="en-GB" sz="2000" dirty="0" smtClean="0">
              <a:latin typeface="Berlin Sans FB" panose="020E0602020502020306" pitchFamily="34" charset="0"/>
            </a:endParaRPr>
          </a:p>
          <a:p>
            <a:r>
              <a:rPr lang="en-GB" sz="2000" dirty="0" smtClean="0">
                <a:latin typeface="Berlin Sans FB" panose="020E0602020502020306" pitchFamily="34" charset="0"/>
              </a:rPr>
              <a:t>Dad’s </a:t>
            </a:r>
            <a:r>
              <a:rPr lang="en-GB" sz="2000" dirty="0">
                <a:latin typeface="Berlin Sans FB" panose="020E0602020502020306" pitchFamily="34" charset="0"/>
              </a:rPr>
              <a:t>home science experiment had gone horribly wrong! He had zapped the kids </a:t>
            </a:r>
            <a:endParaRPr lang="en-GB" sz="2000" dirty="0" smtClean="0">
              <a:latin typeface="Berlin Sans FB" panose="020E0602020502020306" pitchFamily="34" charset="0"/>
            </a:endParaRPr>
          </a:p>
          <a:p>
            <a:r>
              <a:rPr lang="en-GB" sz="2000" dirty="0" smtClean="0">
                <a:latin typeface="Berlin Sans FB" panose="020E0602020502020306" pitchFamily="34" charset="0"/>
              </a:rPr>
              <a:t>in </a:t>
            </a:r>
            <a:r>
              <a:rPr lang="en-GB" sz="2000" dirty="0">
                <a:latin typeface="Berlin Sans FB" panose="020E0602020502020306" pitchFamily="34" charset="0"/>
              </a:rPr>
              <a:t>the garden with his new ELECTROZORBTASTICLASERJETBRAIN-GUN, which was supposed to make his three children the smartest children in the entire world. Instead, the zap had back-fired, making Dad even more brainy, but the children…Extremely tiny!</a:t>
            </a:r>
          </a:p>
          <a:p>
            <a:r>
              <a:rPr lang="en-GB" sz="2000" dirty="0">
                <a:latin typeface="Berlin Sans FB" panose="020E0602020502020306" pitchFamily="34" charset="0"/>
              </a:rPr>
              <a:t>Stood in the middle of the garden path, they suddenly found themselves running as fast as they could away from a rolling pebble (which was actually tiny, but now seemed as big as a house</a:t>
            </a:r>
            <a:r>
              <a:rPr lang="en-GB" sz="2000" dirty="0" smtClean="0">
                <a:latin typeface="Berlin Sans FB" panose="020E0602020502020306" pitchFamily="34" charset="0"/>
              </a:rPr>
              <a:t>).</a:t>
            </a:r>
            <a:endParaRPr lang="en-GB" sz="2000" dirty="0">
              <a:latin typeface="Berlin Sans FB" panose="020E0602020502020306" pitchFamily="34" charset="0"/>
            </a:endParaRPr>
          </a:p>
        </p:txBody>
      </p:sp>
      <p:sp>
        <p:nvSpPr>
          <p:cNvPr id="4" name="TextBox 3"/>
          <p:cNvSpPr txBox="1"/>
          <p:nvPr/>
        </p:nvSpPr>
        <p:spPr>
          <a:xfrm>
            <a:off x="395536" y="275804"/>
            <a:ext cx="3816424" cy="1046440"/>
          </a:xfrm>
          <a:prstGeom prst="rect">
            <a:avLst/>
          </a:prstGeom>
          <a:noFill/>
        </p:spPr>
        <p:txBody>
          <a:bodyPr wrap="square" rtlCol="0">
            <a:spAutoFit/>
          </a:bodyPr>
          <a:lstStyle/>
          <a:p>
            <a:r>
              <a:rPr lang="en-GB" sz="4400" dirty="0">
                <a:solidFill>
                  <a:srgbClr val="7030A0"/>
                </a:solidFill>
                <a:latin typeface="Berlin Sans FB" panose="020E0602020502020306" pitchFamily="34" charset="0"/>
              </a:rPr>
              <a:t>Activity </a:t>
            </a:r>
            <a:r>
              <a:rPr lang="en-GB" sz="4400" dirty="0" smtClean="0">
                <a:solidFill>
                  <a:srgbClr val="7030A0"/>
                </a:solidFill>
                <a:latin typeface="Berlin Sans FB" panose="020E0602020502020306" pitchFamily="34" charset="0"/>
              </a:rPr>
              <a:t>Five</a:t>
            </a:r>
            <a:endParaRPr lang="en-GB" sz="4400" dirty="0">
              <a:solidFill>
                <a:srgbClr val="7030A0"/>
              </a:solidFill>
              <a:latin typeface="Berlin Sans FB" panose="020E0602020502020306" pitchFamily="34" charset="0"/>
            </a:endParaRPr>
          </a:p>
          <a:p>
            <a:endParaRPr lang="en-GB" dirty="0"/>
          </a:p>
        </p:txBody>
      </p:sp>
    </p:spTree>
    <p:extLst>
      <p:ext uri="{BB962C8B-B14F-4D97-AF65-F5344CB8AC3E}">
        <p14:creationId xmlns:p14="http://schemas.microsoft.com/office/powerpoint/2010/main" val="204518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38673"/>
            <a:ext cx="6297116" cy="612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54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88640"/>
            <a:ext cx="6264830" cy="640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902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5881067" cy="678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3239" y="116632"/>
            <a:ext cx="2808312" cy="5940088"/>
          </a:xfrm>
          <a:prstGeom prst="rect">
            <a:avLst/>
          </a:prstGeom>
          <a:noFill/>
        </p:spPr>
        <p:txBody>
          <a:bodyPr wrap="square" rtlCol="0">
            <a:spAutoFit/>
          </a:bodyPr>
          <a:lstStyle/>
          <a:p>
            <a:r>
              <a:rPr lang="en-GB" sz="4400" dirty="0" smtClean="0">
                <a:solidFill>
                  <a:srgbClr val="7030A0"/>
                </a:solidFill>
                <a:latin typeface="Berlin Sans FB" panose="020E0602020502020306" pitchFamily="34" charset="0"/>
              </a:rPr>
              <a:t>Activity Six</a:t>
            </a:r>
          </a:p>
          <a:p>
            <a:endParaRPr lang="en-GB" sz="2400" dirty="0">
              <a:latin typeface="Berlin Sans FB" panose="020E0602020502020306" pitchFamily="34" charset="0"/>
            </a:endParaRPr>
          </a:p>
          <a:p>
            <a:r>
              <a:rPr lang="en-GB" sz="2400" dirty="0" smtClean="0">
                <a:latin typeface="Berlin Sans FB" panose="020E0602020502020306" pitchFamily="34" charset="0"/>
              </a:rPr>
              <a:t>If you could join Dorothy and her friends to ask the Wizard of Oz to grant you one wish what would you wish for?</a:t>
            </a:r>
          </a:p>
          <a:p>
            <a:endParaRPr lang="en-GB" sz="2400" dirty="0">
              <a:latin typeface="Berlin Sans FB" panose="020E0602020502020306" pitchFamily="34" charset="0"/>
            </a:endParaRPr>
          </a:p>
          <a:p>
            <a:r>
              <a:rPr lang="en-GB" sz="2400" dirty="0" smtClean="0">
                <a:latin typeface="Berlin Sans FB" panose="020E0602020502020306" pitchFamily="34" charset="0"/>
              </a:rPr>
              <a:t>Write a short description of what you would wish for and draw a detailed illustration.</a:t>
            </a:r>
            <a:endParaRPr lang="en-GB" sz="2400" dirty="0">
              <a:latin typeface="Berlin Sans FB" panose="020E0602020502020306" pitchFamily="34" charset="0"/>
            </a:endParaRPr>
          </a:p>
        </p:txBody>
      </p:sp>
    </p:spTree>
    <p:extLst>
      <p:ext uri="{BB962C8B-B14F-4D97-AF65-F5344CB8AC3E}">
        <p14:creationId xmlns:p14="http://schemas.microsoft.com/office/powerpoint/2010/main" val="3791348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44453"/>
            <a:ext cx="6336704" cy="631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378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97148"/>
            <a:ext cx="5935166" cy="642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466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5743430"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16216" y="692696"/>
            <a:ext cx="2088232" cy="4678204"/>
          </a:xfrm>
          <a:prstGeom prst="rect">
            <a:avLst/>
          </a:prstGeom>
          <a:noFill/>
        </p:spPr>
        <p:txBody>
          <a:bodyPr wrap="square" rtlCol="0">
            <a:spAutoFit/>
          </a:bodyPr>
          <a:lstStyle/>
          <a:p>
            <a:r>
              <a:rPr lang="en-GB" sz="4400" dirty="0">
                <a:solidFill>
                  <a:srgbClr val="7030A0"/>
                </a:solidFill>
                <a:latin typeface="Berlin Sans FB" panose="020E0602020502020306" pitchFamily="34" charset="0"/>
              </a:rPr>
              <a:t>Activity </a:t>
            </a:r>
            <a:r>
              <a:rPr lang="en-GB" sz="4400" dirty="0" smtClean="0">
                <a:solidFill>
                  <a:srgbClr val="7030A0"/>
                </a:solidFill>
                <a:latin typeface="Berlin Sans FB" panose="020E0602020502020306" pitchFamily="34" charset="0"/>
              </a:rPr>
              <a:t>Seven</a:t>
            </a:r>
          </a:p>
          <a:p>
            <a:r>
              <a:rPr lang="en-GB" sz="2400" dirty="0" smtClean="0">
                <a:latin typeface="Berlin Sans FB" panose="020E0602020502020306" pitchFamily="34" charset="0"/>
              </a:rPr>
              <a:t>Pretend you have shot up like a rocket. Draw a bird’s eye view of your street and the local area. </a:t>
            </a:r>
            <a:endParaRPr lang="en-GB" sz="2400" dirty="0">
              <a:latin typeface="Berlin Sans FB" panose="020E0602020502020306" pitchFamily="34" charset="0"/>
            </a:endParaRPr>
          </a:p>
          <a:p>
            <a:endParaRPr lang="en-GB" dirty="0"/>
          </a:p>
        </p:txBody>
      </p:sp>
    </p:spTree>
    <p:extLst>
      <p:ext uri="{BB962C8B-B14F-4D97-AF65-F5344CB8AC3E}">
        <p14:creationId xmlns:p14="http://schemas.microsoft.com/office/powerpoint/2010/main" val="1179621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5969279" cy="567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21183" y="620688"/>
            <a:ext cx="2864887" cy="1600438"/>
          </a:xfrm>
          <a:prstGeom prst="rect">
            <a:avLst/>
          </a:prstGeom>
          <a:noFill/>
        </p:spPr>
        <p:txBody>
          <a:bodyPr wrap="none" rtlCol="0">
            <a:spAutoFit/>
          </a:bodyPr>
          <a:lstStyle/>
          <a:p>
            <a:r>
              <a:rPr lang="en-GB" sz="2000" dirty="0" smtClean="0">
                <a:latin typeface="Berlin Sans FB" panose="020E0602020502020306" pitchFamily="34" charset="0"/>
              </a:rPr>
              <a:t>Can you find all of the </a:t>
            </a:r>
          </a:p>
          <a:p>
            <a:r>
              <a:rPr lang="en-GB" sz="2000" dirty="0" smtClean="0">
                <a:solidFill>
                  <a:srgbClr val="FF0000"/>
                </a:solidFill>
                <a:latin typeface="Berlin Sans FB" panose="020E0602020502020306" pitchFamily="34" charset="0"/>
              </a:rPr>
              <a:t>verbs</a:t>
            </a:r>
            <a:r>
              <a:rPr lang="en-GB" sz="2000" dirty="0" smtClean="0">
                <a:latin typeface="Berlin Sans FB" panose="020E0602020502020306" pitchFamily="34" charset="0"/>
              </a:rPr>
              <a:t>? Your doing well if </a:t>
            </a:r>
          </a:p>
          <a:p>
            <a:r>
              <a:rPr lang="en-GB" sz="2000" dirty="0" smtClean="0">
                <a:latin typeface="Berlin Sans FB" panose="020E0602020502020306" pitchFamily="34" charset="0"/>
              </a:rPr>
              <a:t>you can find ten or more!</a:t>
            </a:r>
          </a:p>
          <a:p>
            <a:endParaRPr lang="en-GB" sz="2000" dirty="0">
              <a:latin typeface="Berlin Sans FB" panose="020E0602020502020306" pitchFamily="34" charset="0"/>
            </a:endParaRPr>
          </a:p>
          <a:p>
            <a:endParaRPr lang="en-GB" dirty="0">
              <a:latin typeface="Berlin Sans FB" panose="020E0602020502020306" pitchFamily="34" charset="0"/>
            </a:endParaRPr>
          </a:p>
        </p:txBody>
      </p:sp>
      <p:sp>
        <p:nvSpPr>
          <p:cNvPr id="4" name="Rectangle 3"/>
          <p:cNvSpPr/>
          <p:nvPr/>
        </p:nvSpPr>
        <p:spPr>
          <a:xfrm>
            <a:off x="6292807" y="2690335"/>
            <a:ext cx="2869192" cy="3139321"/>
          </a:xfrm>
          <a:prstGeom prst="rect">
            <a:avLst/>
          </a:prstGeom>
        </p:spPr>
        <p:txBody>
          <a:bodyPr wrap="square">
            <a:spAutoFit/>
          </a:bodyPr>
          <a:lstStyle/>
          <a:p>
            <a:r>
              <a:rPr lang="en-GB" b="1" dirty="0" smtClean="0">
                <a:solidFill>
                  <a:srgbClr val="FF0000"/>
                </a:solidFill>
                <a:latin typeface="Berlin Sans FB" panose="020E0602020502020306" pitchFamily="34" charset="0"/>
              </a:rPr>
              <a:t>Verbs</a:t>
            </a:r>
            <a:r>
              <a:rPr lang="en-GB" dirty="0" smtClean="0">
                <a:latin typeface="Berlin Sans FB" panose="020E0602020502020306" pitchFamily="34" charset="0"/>
              </a:rPr>
              <a:t> </a:t>
            </a:r>
            <a:r>
              <a:rPr lang="en-GB" dirty="0">
                <a:latin typeface="Berlin Sans FB" panose="020E0602020502020306" pitchFamily="34" charset="0"/>
              </a:rPr>
              <a:t>are doing words. A </a:t>
            </a:r>
            <a:r>
              <a:rPr lang="en-GB" b="1" dirty="0">
                <a:solidFill>
                  <a:srgbClr val="FF0000"/>
                </a:solidFill>
                <a:latin typeface="Berlin Sans FB" panose="020E0602020502020306" pitchFamily="34" charset="0"/>
              </a:rPr>
              <a:t>verb</a:t>
            </a:r>
            <a:r>
              <a:rPr lang="en-GB" dirty="0">
                <a:solidFill>
                  <a:srgbClr val="FF0000"/>
                </a:solidFill>
                <a:latin typeface="Berlin Sans FB" panose="020E0602020502020306" pitchFamily="34" charset="0"/>
              </a:rPr>
              <a:t> </a:t>
            </a:r>
            <a:r>
              <a:rPr lang="en-GB" dirty="0">
                <a:latin typeface="Berlin Sans FB" panose="020E0602020502020306" pitchFamily="34" charset="0"/>
              </a:rPr>
              <a:t>can express a physical action (jump), a mental action (guess), or a state of being (exist). </a:t>
            </a:r>
            <a:r>
              <a:rPr lang="en-GB" dirty="0" smtClean="0">
                <a:latin typeface="Berlin Sans FB" panose="020E0602020502020306" pitchFamily="34" charset="0"/>
              </a:rPr>
              <a:t>It </a:t>
            </a:r>
            <a:r>
              <a:rPr lang="en-GB" dirty="0">
                <a:latin typeface="Berlin Sans FB" panose="020E0602020502020306" pitchFamily="34" charset="0"/>
              </a:rPr>
              <a:t>is the main part of a sentence: every sentence has a </a:t>
            </a:r>
            <a:r>
              <a:rPr lang="en-GB" dirty="0">
                <a:solidFill>
                  <a:srgbClr val="FF0000"/>
                </a:solidFill>
                <a:latin typeface="Berlin Sans FB" panose="020E0602020502020306" pitchFamily="34" charset="0"/>
              </a:rPr>
              <a:t>verb</a:t>
            </a:r>
            <a:r>
              <a:rPr lang="en-GB" dirty="0">
                <a:latin typeface="Berlin Sans FB" panose="020E0602020502020306" pitchFamily="34" charset="0"/>
              </a:rPr>
              <a:t>. In English, </a:t>
            </a:r>
            <a:r>
              <a:rPr lang="en-GB" dirty="0">
                <a:solidFill>
                  <a:srgbClr val="FF0000"/>
                </a:solidFill>
                <a:latin typeface="Berlin Sans FB" panose="020E0602020502020306" pitchFamily="34" charset="0"/>
              </a:rPr>
              <a:t>verbs </a:t>
            </a:r>
            <a:r>
              <a:rPr lang="en-GB" dirty="0">
                <a:latin typeface="Berlin Sans FB" panose="020E0602020502020306" pitchFamily="34" charset="0"/>
              </a:rPr>
              <a:t>are the only kind of word that changes to show past or present tense. </a:t>
            </a:r>
            <a:endParaRPr lang="en-GB" dirty="0">
              <a:latin typeface="Berlin Sans FB" panose="020E0602020502020306" pitchFamily="34" charset="0"/>
            </a:endParaRPr>
          </a:p>
        </p:txBody>
      </p:sp>
    </p:spTree>
    <p:extLst>
      <p:ext uri="{BB962C8B-B14F-4D97-AF65-F5344CB8AC3E}">
        <p14:creationId xmlns:p14="http://schemas.microsoft.com/office/powerpoint/2010/main" val="270233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414337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99992" y="0"/>
            <a:ext cx="4572000" cy="7017306"/>
          </a:xfrm>
          <a:prstGeom prst="rect">
            <a:avLst/>
          </a:prstGeom>
        </p:spPr>
        <p:txBody>
          <a:bodyPr>
            <a:spAutoFit/>
          </a:bodyPr>
          <a:lstStyle/>
          <a:p>
            <a:r>
              <a:rPr lang="en-GB" dirty="0">
                <a:latin typeface="Berlin Sans FB" panose="020E0602020502020306" pitchFamily="34" charset="0"/>
              </a:rPr>
              <a:t>Draw a bird’s-eye view of </a:t>
            </a:r>
            <a:r>
              <a:rPr lang="en-GB" dirty="0" smtClean="0">
                <a:latin typeface="Berlin Sans FB" panose="020E0602020502020306" pitchFamily="34" charset="0"/>
              </a:rPr>
              <a:t>your neighbourhood streets or map </a:t>
            </a:r>
            <a:r>
              <a:rPr lang="en-GB" dirty="0">
                <a:latin typeface="Berlin Sans FB" panose="020E0602020502020306" pitchFamily="34" charset="0"/>
              </a:rPr>
              <a:t>the way from home to school.</a:t>
            </a:r>
          </a:p>
          <a:p>
            <a:endParaRPr lang="en-GB" dirty="0">
              <a:latin typeface="Berlin Sans FB" panose="020E0602020502020306" pitchFamily="34" charset="0"/>
            </a:endParaRPr>
          </a:p>
          <a:p>
            <a:r>
              <a:rPr lang="en-GB" dirty="0" smtClean="0">
                <a:latin typeface="Berlin Sans FB" panose="020E0602020502020306" pitchFamily="34" charset="0"/>
              </a:rPr>
              <a:t>Pretend </a:t>
            </a:r>
            <a:r>
              <a:rPr lang="en-GB" dirty="0">
                <a:latin typeface="Berlin Sans FB" panose="020E0602020502020306" pitchFamily="34" charset="0"/>
              </a:rPr>
              <a:t>you are a bird or in an </a:t>
            </a:r>
            <a:r>
              <a:rPr lang="en-GB" dirty="0" err="1" smtClean="0">
                <a:latin typeface="Berlin Sans FB" panose="020E0602020502020306" pitchFamily="34" charset="0"/>
              </a:rPr>
              <a:t>areoplane</a:t>
            </a:r>
            <a:r>
              <a:rPr lang="en-GB" dirty="0" smtClean="0">
                <a:latin typeface="Berlin Sans FB" panose="020E0602020502020306" pitchFamily="34" charset="0"/>
              </a:rPr>
              <a:t> </a:t>
            </a:r>
            <a:r>
              <a:rPr lang="en-GB" dirty="0">
                <a:latin typeface="Berlin Sans FB" panose="020E0602020502020306" pitchFamily="34" charset="0"/>
              </a:rPr>
              <a:t>looking down on the street where you </a:t>
            </a:r>
            <a:r>
              <a:rPr lang="en-GB" dirty="0" smtClean="0">
                <a:latin typeface="Berlin Sans FB" panose="020E0602020502020306" pitchFamily="34" charset="0"/>
              </a:rPr>
              <a:t>live. </a:t>
            </a:r>
            <a:r>
              <a:rPr lang="en-GB" dirty="0">
                <a:latin typeface="Berlin Sans FB" panose="020E0602020502020306" pitchFamily="34" charset="0"/>
              </a:rPr>
              <a:t>What do you see? Houses? </a:t>
            </a:r>
            <a:r>
              <a:rPr lang="en-GB" dirty="0" smtClean="0">
                <a:latin typeface="Berlin Sans FB" panose="020E0602020502020306" pitchFamily="34" charset="0"/>
              </a:rPr>
              <a:t>Rooftops? Shops</a:t>
            </a:r>
            <a:r>
              <a:rPr lang="en-GB" dirty="0">
                <a:latin typeface="Berlin Sans FB" panose="020E0602020502020306" pitchFamily="34" charset="0"/>
              </a:rPr>
              <a:t>? </a:t>
            </a:r>
            <a:r>
              <a:rPr lang="en-GB" dirty="0" smtClean="0">
                <a:latin typeface="Berlin Sans FB" panose="020E0602020502020306" pitchFamily="34" charset="0"/>
              </a:rPr>
              <a:t>Roads? Junctions?  With </a:t>
            </a:r>
            <a:r>
              <a:rPr lang="en-GB" dirty="0">
                <a:latin typeface="Berlin Sans FB" panose="020E0602020502020306" pitchFamily="34" charset="0"/>
              </a:rPr>
              <a:t>an adult </a:t>
            </a:r>
            <a:r>
              <a:rPr lang="en-GB" dirty="0" smtClean="0">
                <a:latin typeface="Berlin Sans FB" panose="020E0602020502020306" pitchFamily="34" charset="0"/>
              </a:rPr>
              <a:t>(during your daily walk </a:t>
            </a:r>
            <a:r>
              <a:rPr lang="en-GB" dirty="0">
                <a:latin typeface="Berlin Sans FB" panose="020E0602020502020306" pitchFamily="34" charset="0"/>
              </a:rPr>
              <a:t>or bike </a:t>
            </a:r>
            <a:r>
              <a:rPr lang="en-GB" dirty="0" smtClean="0">
                <a:latin typeface="Berlin Sans FB" panose="020E0602020502020306" pitchFamily="34" charset="0"/>
              </a:rPr>
              <a:t>ride) go on a walk or cycle around </a:t>
            </a:r>
            <a:r>
              <a:rPr lang="en-GB" dirty="0">
                <a:latin typeface="Berlin Sans FB" panose="020E0602020502020306" pitchFamily="34" charset="0"/>
              </a:rPr>
              <a:t>your </a:t>
            </a:r>
            <a:r>
              <a:rPr lang="en-GB" dirty="0" smtClean="0">
                <a:latin typeface="Berlin Sans FB" panose="020E0602020502020306" pitchFamily="34" charset="0"/>
              </a:rPr>
              <a:t>neighbourhood</a:t>
            </a:r>
            <a:r>
              <a:rPr lang="en-GB" dirty="0">
                <a:latin typeface="Berlin Sans FB" panose="020E0602020502020306" pitchFamily="34" charset="0"/>
              </a:rPr>
              <a:t>. Talk about the street signs and buildings you see. Then draw your own map.</a:t>
            </a:r>
          </a:p>
          <a:p>
            <a:r>
              <a:rPr lang="en-GB" dirty="0" smtClean="0">
                <a:latin typeface="Berlin Sans FB" panose="020E0602020502020306" pitchFamily="34" charset="0"/>
              </a:rPr>
              <a:t>Add </a:t>
            </a:r>
            <a:r>
              <a:rPr lang="en-GB" dirty="0">
                <a:latin typeface="Berlin Sans FB" panose="020E0602020502020306" pitchFamily="34" charset="0"/>
              </a:rPr>
              <a:t>streets and </a:t>
            </a:r>
            <a:r>
              <a:rPr lang="en-GB" dirty="0" smtClean="0">
                <a:latin typeface="Berlin Sans FB" panose="020E0602020502020306" pitchFamily="34" charset="0"/>
              </a:rPr>
              <a:t>junctions </a:t>
            </a:r>
            <a:r>
              <a:rPr lang="en-GB" dirty="0">
                <a:latin typeface="Berlin Sans FB" panose="020E0602020502020306" pitchFamily="34" charset="0"/>
              </a:rPr>
              <a:t>close to your home. Which ones do you travel on the way to school</a:t>
            </a:r>
            <a:r>
              <a:rPr lang="en-GB" dirty="0" smtClean="0">
                <a:latin typeface="Berlin Sans FB" panose="020E0602020502020306" pitchFamily="34" charset="0"/>
              </a:rPr>
              <a:t>?</a:t>
            </a:r>
            <a:endParaRPr lang="en-GB" dirty="0">
              <a:latin typeface="Berlin Sans FB" panose="020E0602020502020306" pitchFamily="34" charset="0"/>
            </a:endParaRPr>
          </a:p>
          <a:p>
            <a:r>
              <a:rPr lang="en-GB" dirty="0">
                <a:latin typeface="Berlin Sans FB" panose="020E0602020502020306" pitchFamily="34" charset="0"/>
              </a:rPr>
              <a:t>Draw the building where you </a:t>
            </a:r>
            <a:r>
              <a:rPr lang="en-GB" dirty="0" smtClean="0">
                <a:latin typeface="Berlin Sans FB" panose="020E0602020502020306" pitchFamily="34" charset="0"/>
              </a:rPr>
              <a:t>live and the other houses where you live. </a:t>
            </a:r>
            <a:r>
              <a:rPr lang="en-GB" dirty="0">
                <a:latin typeface="Berlin Sans FB" panose="020E0602020502020306" pitchFamily="34" charset="0"/>
              </a:rPr>
              <a:t>What would a bird see? Add details such as a swing set, fence, pets, steps, or patio</a:t>
            </a:r>
            <a:r>
              <a:rPr lang="en-GB" dirty="0" smtClean="0">
                <a:latin typeface="Berlin Sans FB" panose="020E0602020502020306" pitchFamily="34" charset="0"/>
              </a:rPr>
              <a:t>.</a:t>
            </a:r>
            <a:endParaRPr lang="en-GB" dirty="0">
              <a:latin typeface="Berlin Sans FB" panose="020E0602020502020306" pitchFamily="34" charset="0"/>
            </a:endParaRPr>
          </a:p>
          <a:p>
            <a:r>
              <a:rPr lang="en-GB" dirty="0" smtClean="0">
                <a:latin typeface="Berlin Sans FB" panose="020E0602020502020306" pitchFamily="34" charset="0"/>
              </a:rPr>
              <a:t>Colour </a:t>
            </a:r>
            <a:r>
              <a:rPr lang="en-GB" dirty="0">
                <a:latin typeface="Berlin Sans FB" panose="020E0602020502020306" pitchFamily="34" charset="0"/>
              </a:rPr>
              <a:t>in other buildings. Add details such as cars, stop signs, street lights, or people.</a:t>
            </a:r>
          </a:p>
          <a:p>
            <a:endParaRPr lang="en-GB" dirty="0">
              <a:latin typeface="Berlin Sans FB" panose="020E0602020502020306" pitchFamily="34" charset="0"/>
            </a:endParaRPr>
          </a:p>
          <a:p>
            <a:r>
              <a:rPr lang="en-GB" dirty="0">
                <a:latin typeface="Berlin Sans FB" panose="020E0602020502020306" pitchFamily="34" charset="0"/>
              </a:rPr>
              <a:t>Identify your house and label the streets on your map. If friends used your map, could they find their way around?</a:t>
            </a:r>
          </a:p>
        </p:txBody>
      </p:sp>
    </p:spTree>
    <p:extLst>
      <p:ext uri="{BB962C8B-B14F-4D97-AF65-F5344CB8AC3E}">
        <p14:creationId xmlns:p14="http://schemas.microsoft.com/office/powerpoint/2010/main" val="587769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5491311" cy="566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53435" y="1700808"/>
            <a:ext cx="2823209" cy="1200329"/>
          </a:xfrm>
          <a:prstGeom prst="rect">
            <a:avLst/>
          </a:prstGeom>
          <a:noFill/>
        </p:spPr>
        <p:txBody>
          <a:bodyPr wrap="none" rtlCol="0">
            <a:spAutoFit/>
          </a:bodyPr>
          <a:lstStyle/>
          <a:p>
            <a:r>
              <a:rPr lang="en-GB" sz="2400" dirty="0" smtClean="0">
                <a:latin typeface="Berlin Sans FB" panose="020E0602020502020306" pitchFamily="34" charset="0"/>
              </a:rPr>
              <a:t>For fun….</a:t>
            </a:r>
          </a:p>
          <a:p>
            <a:r>
              <a:rPr lang="en-GB" sz="2400" dirty="0" smtClean="0">
                <a:latin typeface="Berlin Sans FB" panose="020E0602020502020306" pitchFamily="34" charset="0"/>
              </a:rPr>
              <a:t>Bake a gingerbread </a:t>
            </a:r>
          </a:p>
          <a:p>
            <a:r>
              <a:rPr lang="en-GB" sz="2400" dirty="0" smtClean="0">
                <a:latin typeface="Berlin Sans FB" panose="020E0602020502020306" pitchFamily="34" charset="0"/>
              </a:rPr>
              <a:t>family!</a:t>
            </a:r>
            <a:endParaRPr lang="en-GB" sz="2400" dirty="0">
              <a:latin typeface="Berlin Sans FB" panose="020E0602020502020306" pitchFamily="34" charset="0"/>
            </a:endParaRPr>
          </a:p>
        </p:txBody>
      </p:sp>
    </p:spTree>
    <p:extLst>
      <p:ext uri="{BB962C8B-B14F-4D97-AF65-F5344CB8AC3E}">
        <p14:creationId xmlns:p14="http://schemas.microsoft.com/office/powerpoint/2010/main" val="3143466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7010"/>
            <a:ext cx="6321499" cy="622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308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11904"/>
            <a:ext cx="6359616" cy="645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300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12368"/>
            <a:ext cx="6289149" cy="63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50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327" y="260648"/>
            <a:ext cx="6067017" cy="647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80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6264101" cy="611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68281" y="0"/>
            <a:ext cx="2789546" cy="7663636"/>
          </a:xfrm>
          <a:prstGeom prst="rect">
            <a:avLst/>
          </a:prstGeom>
          <a:noFill/>
        </p:spPr>
        <p:txBody>
          <a:bodyPr wrap="none" rtlCol="0">
            <a:spAutoFit/>
          </a:bodyPr>
          <a:lstStyle/>
          <a:p>
            <a:r>
              <a:rPr lang="en-GB" sz="4400" dirty="0" smtClean="0">
                <a:solidFill>
                  <a:srgbClr val="7030A0"/>
                </a:solidFill>
                <a:latin typeface="Berlin Sans FB" panose="020E0602020502020306" pitchFamily="34" charset="0"/>
              </a:rPr>
              <a:t>Activity 8</a:t>
            </a:r>
          </a:p>
          <a:p>
            <a:r>
              <a:rPr lang="en-GB" sz="2400" dirty="0" smtClean="0">
                <a:latin typeface="Berlin Sans FB" panose="020E0602020502020306" pitchFamily="34" charset="0"/>
              </a:rPr>
              <a:t>Write a letter to </a:t>
            </a:r>
          </a:p>
          <a:p>
            <a:endParaRPr lang="en-GB" sz="2400" dirty="0" smtClean="0">
              <a:latin typeface="Berlin Sans FB" panose="020E0602020502020306" pitchFamily="34" charset="0"/>
            </a:endParaRPr>
          </a:p>
          <a:p>
            <a:r>
              <a:rPr lang="en-GB" sz="2400" dirty="0" smtClean="0">
                <a:latin typeface="Berlin Sans FB" panose="020E0602020502020306" pitchFamily="34" charset="0"/>
              </a:rPr>
              <a:t>Mrs </a:t>
            </a:r>
            <a:r>
              <a:rPr lang="en-GB" sz="2400" dirty="0" err="1" smtClean="0">
                <a:latin typeface="Berlin Sans FB" panose="020E0602020502020306" pitchFamily="34" charset="0"/>
              </a:rPr>
              <a:t>Whiley</a:t>
            </a:r>
            <a:endParaRPr lang="en-GB" sz="2400" dirty="0" smtClean="0">
              <a:latin typeface="Berlin Sans FB" panose="020E0602020502020306" pitchFamily="34" charset="0"/>
            </a:endParaRPr>
          </a:p>
          <a:p>
            <a:r>
              <a:rPr lang="en-GB" sz="2400" dirty="0" smtClean="0">
                <a:latin typeface="Berlin Sans FB" panose="020E0602020502020306" pitchFamily="34" charset="0"/>
              </a:rPr>
              <a:t>Millbrook C.P School</a:t>
            </a:r>
          </a:p>
          <a:p>
            <a:r>
              <a:rPr lang="en-GB" sz="2400" dirty="0" smtClean="0">
                <a:latin typeface="Berlin Sans FB" panose="020E0602020502020306" pitchFamily="34" charset="0"/>
              </a:rPr>
              <a:t>Kirkby Row</a:t>
            </a:r>
          </a:p>
          <a:p>
            <a:r>
              <a:rPr lang="en-GB" sz="2400" dirty="0" smtClean="0">
                <a:latin typeface="Berlin Sans FB" panose="020E0602020502020306" pitchFamily="34" charset="0"/>
              </a:rPr>
              <a:t>Kirkby</a:t>
            </a:r>
          </a:p>
          <a:p>
            <a:r>
              <a:rPr lang="en-GB" sz="2400" dirty="0" smtClean="0">
                <a:latin typeface="Berlin Sans FB" panose="020E0602020502020306" pitchFamily="34" charset="0"/>
              </a:rPr>
              <a:t>Liverpool</a:t>
            </a:r>
          </a:p>
          <a:p>
            <a:r>
              <a:rPr lang="en-GB" sz="2400" dirty="0" smtClean="0">
                <a:latin typeface="Berlin Sans FB" panose="020E0602020502020306" pitchFamily="34" charset="0"/>
              </a:rPr>
              <a:t>L32 0TG</a:t>
            </a:r>
          </a:p>
          <a:p>
            <a:endParaRPr lang="en-GB" sz="2400" dirty="0">
              <a:latin typeface="Berlin Sans FB" panose="020E0602020502020306" pitchFamily="34" charset="0"/>
            </a:endParaRPr>
          </a:p>
          <a:p>
            <a:r>
              <a:rPr lang="en-GB" sz="2400" dirty="0" smtClean="0">
                <a:latin typeface="Berlin Sans FB" panose="020E0602020502020306" pitchFamily="34" charset="0"/>
              </a:rPr>
              <a:t>Tell me anything </a:t>
            </a:r>
          </a:p>
          <a:p>
            <a:r>
              <a:rPr lang="en-GB" sz="2400" dirty="0" smtClean="0">
                <a:latin typeface="Berlin Sans FB" panose="020E0602020502020306" pitchFamily="34" charset="0"/>
              </a:rPr>
              <a:t>you want. Don’t </a:t>
            </a:r>
          </a:p>
          <a:p>
            <a:r>
              <a:rPr lang="en-GB" sz="2400" dirty="0" smtClean="0">
                <a:latin typeface="Berlin Sans FB" panose="020E0602020502020306" pitchFamily="34" charset="0"/>
              </a:rPr>
              <a:t>forget your return </a:t>
            </a:r>
          </a:p>
          <a:p>
            <a:r>
              <a:rPr lang="en-GB" sz="2400" dirty="0" smtClean="0">
                <a:latin typeface="Berlin Sans FB" panose="020E0602020502020306" pitchFamily="34" charset="0"/>
              </a:rPr>
              <a:t>address so that </a:t>
            </a:r>
          </a:p>
          <a:p>
            <a:r>
              <a:rPr lang="en-GB" sz="2400" dirty="0" smtClean="0">
                <a:latin typeface="Berlin Sans FB" panose="020E0602020502020306" pitchFamily="34" charset="0"/>
              </a:rPr>
              <a:t>I can send you a </a:t>
            </a:r>
          </a:p>
          <a:p>
            <a:r>
              <a:rPr lang="en-GB" sz="2400" dirty="0" smtClean="0">
                <a:latin typeface="Berlin Sans FB" panose="020E0602020502020306" pitchFamily="34" charset="0"/>
              </a:rPr>
              <a:t>reply!</a:t>
            </a:r>
          </a:p>
          <a:p>
            <a:r>
              <a:rPr lang="en-GB" sz="4400" dirty="0" smtClean="0">
                <a:solidFill>
                  <a:srgbClr val="7030A0"/>
                </a:solidFill>
                <a:latin typeface="Berlin Sans FB" panose="020E0602020502020306" pitchFamily="34" charset="0"/>
              </a:rPr>
              <a:t> </a:t>
            </a:r>
          </a:p>
          <a:p>
            <a:endParaRPr lang="en-GB" sz="4400" dirty="0">
              <a:solidFill>
                <a:srgbClr val="7030A0"/>
              </a:solidFill>
              <a:latin typeface="Berlin Sans FB" panose="020E0602020502020306" pitchFamily="34" charset="0"/>
            </a:endParaRPr>
          </a:p>
        </p:txBody>
      </p:sp>
    </p:spTree>
    <p:extLst>
      <p:ext uri="{BB962C8B-B14F-4D97-AF65-F5344CB8AC3E}">
        <p14:creationId xmlns:p14="http://schemas.microsoft.com/office/powerpoint/2010/main" val="937178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GB" dirty="0" smtClean="0">
                <a:solidFill>
                  <a:srgbClr val="7030A0"/>
                </a:solidFill>
                <a:latin typeface="Berlin Sans FB" panose="020E0602020502020306" pitchFamily="34" charset="0"/>
              </a:rPr>
              <a:t>Activity One</a:t>
            </a:r>
            <a:endParaRPr lang="en-GB" dirty="0">
              <a:solidFill>
                <a:srgbClr val="7030A0"/>
              </a:solidFill>
              <a:latin typeface="Berlin Sans FB" panose="020E0602020502020306" pitchFamily="34" charset="0"/>
            </a:endParaRPr>
          </a:p>
        </p:txBody>
      </p:sp>
      <p:sp>
        <p:nvSpPr>
          <p:cNvPr id="3" name="Content Placeholder 2"/>
          <p:cNvSpPr>
            <a:spLocks noGrp="1"/>
          </p:cNvSpPr>
          <p:nvPr>
            <p:ph idx="1"/>
          </p:nvPr>
        </p:nvSpPr>
        <p:spPr>
          <a:xfrm>
            <a:off x="395536" y="1340768"/>
            <a:ext cx="8229600" cy="4997152"/>
          </a:xfrm>
        </p:spPr>
        <p:txBody>
          <a:bodyPr>
            <a:normAutofit fontScale="85000" lnSpcReduction="20000"/>
          </a:bodyPr>
          <a:lstStyle/>
          <a:p>
            <a:r>
              <a:rPr lang="en-GB" dirty="0" smtClean="0">
                <a:latin typeface="Berlin Sans FB" panose="020E0602020502020306" pitchFamily="34" charset="0"/>
              </a:rPr>
              <a:t>Write about someone you know using verbs. Start with the opening line from ‘The Jolly Pocket Postman’ and use the third person. </a:t>
            </a:r>
            <a:r>
              <a:rPr lang="en-GB" dirty="0">
                <a:latin typeface="Berlin Sans FB" panose="020E0602020502020306" pitchFamily="34" charset="0"/>
              </a:rPr>
              <a:t>Third-person is writing from another person’s point of view or as an outsider looking in using pronouns such as: ‘he’, ‘she’, ‘it’ or ‘they’.</a:t>
            </a:r>
            <a:endParaRPr lang="en-GB" dirty="0" smtClean="0">
              <a:latin typeface="Berlin Sans FB" panose="020E0602020502020306" pitchFamily="34" charset="0"/>
            </a:endParaRPr>
          </a:p>
          <a:p>
            <a:pPr marL="0" indent="0">
              <a:buNone/>
            </a:pPr>
            <a:r>
              <a:rPr lang="en-GB" dirty="0" smtClean="0">
                <a:latin typeface="Berlin Sans FB" panose="020E0602020502020306" pitchFamily="34" charset="0"/>
              </a:rPr>
              <a:t>Once upon a summer’s morning,</a:t>
            </a:r>
          </a:p>
          <a:p>
            <a:pPr marL="0" indent="0">
              <a:buNone/>
            </a:pPr>
            <a:r>
              <a:rPr lang="en-GB" dirty="0" smtClean="0">
                <a:latin typeface="Berlin Sans FB" panose="020E0602020502020306" pitchFamily="34" charset="0"/>
              </a:rPr>
              <a:t>Mrs Maloney woke up </a:t>
            </a:r>
            <a:r>
              <a:rPr lang="en-GB" dirty="0" smtClean="0">
                <a:solidFill>
                  <a:srgbClr val="FF0000"/>
                </a:solidFill>
                <a:latin typeface="Berlin Sans FB" panose="020E0602020502020306" pitchFamily="34" charset="0"/>
              </a:rPr>
              <a:t>yawning</a:t>
            </a:r>
            <a:r>
              <a:rPr lang="en-GB" dirty="0" smtClean="0">
                <a:latin typeface="Berlin Sans FB" panose="020E0602020502020306" pitchFamily="34" charset="0"/>
              </a:rPr>
              <a:t>,</a:t>
            </a:r>
          </a:p>
          <a:p>
            <a:pPr marL="0" indent="0">
              <a:buNone/>
            </a:pPr>
            <a:r>
              <a:rPr lang="en-GB" dirty="0" smtClean="0">
                <a:solidFill>
                  <a:srgbClr val="FF0000"/>
                </a:solidFill>
                <a:latin typeface="Berlin Sans FB" panose="020E0602020502020306" pitchFamily="34" charset="0"/>
              </a:rPr>
              <a:t>Boiled </a:t>
            </a:r>
            <a:r>
              <a:rPr lang="en-GB" dirty="0" smtClean="0">
                <a:latin typeface="Berlin Sans FB" panose="020E0602020502020306" pitchFamily="34" charset="0"/>
              </a:rPr>
              <a:t>an egg, </a:t>
            </a:r>
            <a:r>
              <a:rPr lang="en-GB" dirty="0" smtClean="0">
                <a:solidFill>
                  <a:srgbClr val="FF0000"/>
                </a:solidFill>
                <a:latin typeface="Berlin Sans FB" panose="020E0602020502020306" pitchFamily="34" charset="0"/>
              </a:rPr>
              <a:t>burnt</a:t>
            </a:r>
            <a:r>
              <a:rPr lang="en-GB" dirty="0" smtClean="0">
                <a:latin typeface="Berlin Sans FB" panose="020E0602020502020306" pitchFamily="34" charset="0"/>
              </a:rPr>
              <a:t> some toast,</a:t>
            </a:r>
          </a:p>
          <a:p>
            <a:pPr marL="0" indent="0">
              <a:buNone/>
            </a:pPr>
            <a:r>
              <a:rPr lang="en-GB" dirty="0" smtClean="0">
                <a:solidFill>
                  <a:srgbClr val="FF0000"/>
                </a:solidFill>
                <a:latin typeface="Berlin Sans FB" panose="020E0602020502020306" pitchFamily="34" charset="0"/>
              </a:rPr>
              <a:t>Made </a:t>
            </a:r>
            <a:r>
              <a:rPr lang="en-GB" dirty="0" smtClean="0">
                <a:latin typeface="Berlin Sans FB" panose="020E0602020502020306" pitchFamily="34" charset="0"/>
              </a:rPr>
              <a:t>a pot of tea, </a:t>
            </a:r>
            <a:r>
              <a:rPr lang="en-GB" dirty="0" smtClean="0">
                <a:solidFill>
                  <a:srgbClr val="FF0000"/>
                </a:solidFill>
                <a:latin typeface="Berlin Sans FB" panose="020E0602020502020306" pitchFamily="34" charset="0"/>
              </a:rPr>
              <a:t>went</a:t>
            </a:r>
            <a:r>
              <a:rPr lang="en-GB" dirty="0" smtClean="0">
                <a:latin typeface="Berlin Sans FB" panose="020E0602020502020306" pitchFamily="34" charset="0"/>
              </a:rPr>
              <a:t> for a wee!* Only joking</a:t>
            </a:r>
          </a:p>
          <a:p>
            <a:pPr marL="0" indent="0">
              <a:buNone/>
            </a:pPr>
            <a:r>
              <a:rPr lang="en-GB" dirty="0" smtClean="0">
                <a:solidFill>
                  <a:srgbClr val="FF0000"/>
                </a:solidFill>
                <a:latin typeface="Berlin Sans FB" panose="020E0602020502020306" pitchFamily="34" charset="0"/>
              </a:rPr>
              <a:t>Read</a:t>
            </a:r>
            <a:r>
              <a:rPr lang="en-GB" dirty="0" smtClean="0">
                <a:latin typeface="Berlin Sans FB" panose="020E0602020502020306" pitchFamily="34" charset="0"/>
              </a:rPr>
              <a:t> her emails, painted her toenails,</a:t>
            </a:r>
          </a:p>
          <a:p>
            <a:pPr marL="0" indent="0">
              <a:buNone/>
            </a:pPr>
            <a:r>
              <a:rPr lang="en-GB" dirty="0" smtClean="0">
                <a:solidFill>
                  <a:srgbClr val="FF0000"/>
                </a:solidFill>
                <a:latin typeface="Berlin Sans FB" panose="020E0602020502020306" pitchFamily="34" charset="0"/>
              </a:rPr>
              <a:t>Got</a:t>
            </a:r>
            <a:r>
              <a:rPr lang="en-GB" dirty="0" smtClean="0">
                <a:latin typeface="Berlin Sans FB" panose="020E0602020502020306" pitchFamily="34" charset="0"/>
              </a:rPr>
              <a:t> dressed and </a:t>
            </a:r>
            <a:r>
              <a:rPr lang="en-GB" dirty="0" smtClean="0">
                <a:solidFill>
                  <a:srgbClr val="FF0000"/>
                </a:solidFill>
                <a:latin typeface="Berlin Sans FB" panose="020E0602020502020306" pitchFamily="34" charset="0"/>
              </a:rPr>
              <a:t>grabbed</a:t>
            </a:r>
            <a:r>
              <a:rPr lang="en-GB" dirty="0" smtClean="0">
                <a:latin typeface="Berlin Sans FB" panose="020E0602020502020306" pitchFamily="34" charset="0"/>
              </a:rPr>
              <a:t> her bag,</a:t>
            </a:r>
          </a:p>
          <a:p>
            <a:pPr marL="0" indent="0">
              <a:buNone/>
            </a:pPr>
            <a:r>
              <a:rPr lang="en-GB" dirty="0" smtClean="0">
                <a:solidFill>
                  <a:srgbClr val="FF0000"/>
                </a:solidFill>
                <a:latin typeface="Berlin Sans FB" panose="020E0602020502020306" pitchFamily="34" charset="0"/>
              </a:rPr>
              <a:t>Drove</a:t>
            </a:r>
            <a:r>
              <a:rPr lang="en-GB" dirty="0" smtClean="0">
                <a:latin typeface="Berlin Sans FB" panose="020E0602020502020306" pitchFamily="34" charset="0"/>
              </a:rPr>
              <a:t> to school and </a:t>
            </a:r>
            <a:r>
              <a:rPr lang="en-GB" dirty="0" smtClean="0">
                <a:solidFill>
                  <a:srgbClr val="FF0000"/>
                </a:solidFill>
                <a:latin typeface="Berlin Sans FB" panose="020E0602020502020306" pitchFamily="34" charset="0"/>
              </a:rPr>
              <a:t>sang</a:t>
            </a:r>
            <a:r>
              <a:rPr lang="en-GB" dirty="0" smtClean="0">
                <a:latin typeface="Berlin Sans FB" panose="020E0602020502020306" pitchFamily="34" charset="0"/>
              </a:rPr>
              <a:t> I am cool!</a:t>
            </a:r>
          </a:p>
          <a:p>
            <a:pPr marL="0" indent="0">
              <a:buNone/>
            </a:pPr>
            <a:endParaRPr lang="en-GB" dirty="0" smtClean="0">
              <a:latin typeface="Berlin Sans FB" panose="020E0602020502020306" pitchFamily="34" charset="0"/>
            </a:endParaRPr>
          </a:p>
          <a:p>
            <a:endParaRPr lang="en-GB" dirty="0"/>
          </a:p>
        </p:txBody>
      </p:sp>
    </p:spTree>
    <p:extLst>
      <p:ext uri="{BB962C8B-B14F-4D97-AF65-F5344CB8AC3E}">
        <p14:creationId xmlns:p14="http://schemas.microsoft.com/office/powerpoint/2010/main" val="391032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6273874" cy="626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374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143000"/>
          </a:xfrm>
        </p:spPr>
        <p:txBody>
          <a:bodyPr/>
          <a:lstStyle/>
          <a:p>
            <a:r>
              <a:rPr lang="en-GB" dirty="0">
                <a:solidFill>
                  <a:srgbClr val="7030A0"/>
                </a:solidFill>
                <a:latin typeface="Berlin Sans FB" panose="020E0602020502020306" pitchFamily="34" charset="0"/>
              </a:rPr>
              <a:t>Activity </a:t>
            </a:r>
            <a:r>
              <a:rPr lang="en-GB" dirty="0" smtClean="0">
                <a:solidFill>
                  <a:srgbClr val="7030A0"/>
                </a:solidFill>
                <a:latin typeface="Berlin Sans FB" panose="020E0602020502020306" pitchFamily="34" charset="0"/>
              </a:rPr>
              <a:t>Two</a:t>
            </a:r>
            <a:endParaRPr lang="en-GB" dirty="0">
              <a:solidFill>
                <a:srgbClr val="7030A0"/>
              </a:solidFill>
            </a:endParaRPr>
          </a:p>
        </p:txBody>
      </p:sp>
      <p:sp>
        <p:nvSpPr>
          <p:cNvPr id="3" name="Content Placeholder 2"/>
          <p:cNvSpPr>
            <a:spLocks noGrp="1"/>
          </p:cNvSpPr>
          <p:nvPr>
            <p:ph idx="1"/>
          </p:nvPr>
        </p:nvSpPr>
        <p:spPr>
          <a:xfrm>
            <a:off x="467544" y="1052736"/>
            <a:ext cx="8229600" cy="4525963"/>
          </a:xfrm>
        </p:spPr>
        <p:txBody>
          <a:bodyPr/>
          <a:lstStyle/>
          <a:p>
            <a:r>
              <a:rPr lang="en-GB" dirty="0" smtClean="0">
                <a:latin typeface="Berlin Sans FB" panose="020E0602020502020306" pitchFamily="34" charset="0"/>
              </a:rPr>
              <a:t>Create a map to show the ‘Jolly Pocket Postman’s journey. Remember he has visited the miller, the mice, a pussy cat, a long-haired girl, a shoe and  someone living in a rowing boat! Remember to be creative and have fun!</a:t>
            </a:r>
            <a:endParaRPr lang="en-GB" dirty="0">
              <a:latin typeface="Berlin Sans FB" panose="020E0602020502020306"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933056"/>
            <a:ext cx="4143177" cy="271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2008" y="4365103"/>
            <a:ext cx="4572000" cy="707886"/>
          </a:xfrm>
          <a:prstGeom prst="rect">
            <a:avLst/>
          </a:prstGeom>
        </p:spPr>
        <p:txBody>
          <a:bodyPr>
            <a:spAutoFit/>
          </a:bodyPr>
          <a:lstStyle/>
          <a:p>
            <a:r>
              <a:rPr lang="en-GB" sz="2000" dirty="0">
                <a:solidFill>
                  <a:srgbClr val="FF0000"/>
                </a:solidFill>
                <a:latin typeface="Berlin Sans FB" panose="020E0602020502020306" pitchFamily="34" charset="0"/>
              </a:rPr>
              <a:t>What is a map? What do we use it for? Why might a postman need a map?</a:t>
            </a:r>
          </a:p>
        </p:txBody>
      </p:sp>
    </p:spTree>
    <p:extLst>
      <p:ext uri="{BB962C8B-B14F-4D97-AF65-F5344CB8AC3E}">
        <p14:creationId xmlns:p14="http://schemas.microsoft.com/office/powerpoint/2010/main" val="3029232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162" y="130154"/>
            <a:ext cx="5867438" cy="6251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144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4048"/>
            <a:ext cx="5544616" cy="5716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82312" y="594048"/>
            <a:ext cx="3544560" cy="3508653"/>
          </a:xfrm>
          <a:prstGeom prst="rect">
            <a:avLst/>
          </a:prstGeom>
          <a:noFill/>
        </p:spPr>
        <p:txBody>
          <a:bodyPr wrap="none" rtlCol="0">
            <a:spAutoFit/>
          </a:bodyPr>
          <a:lstStyle/>
          <a:p>
            <a:r>
              <a:rPr lang="en-GB" sz="4400" dirty="0">
                <a:solidFill>
                  <a:srgbClr val="7030A0"/>
                </a:solidFill>
                <a:latin typeface="Berlin Sans FB" panose="020E0602020502020306" pitchFamily="34" charset="0"/>
              </a:rPr>
              <a:t>Activity </a:t>
            </a:r>
            <a:r>
              <a:rPr lang="en-GB" sz="4400" dirty="0" smtClean="0">
                <a:solidFill>
                  <a:srgbClr val="7030A0"/>
                </a:solidFill>
                <a:latin typeface="Berlin Sans FB" panose="020E0602020502020306" pitchFamily="34" charset="0"/>
              </a:rPr>
              <a:t>Three</a:t>
            </a:r>
          </a:p>
          <a:p>
            <a:endParaRPr lang="en-GB" dirty="0">
              <a:latin typeface="Berlin Sans FB" panose="020E0602020502020306" pitchFamily="34" charset="0"/>
            </a:endParaRPr>
          </a:p>
          <a:p>
            <a:r>
              <a:rPr lang="en-GB" sz="3200" dirty="0" smtClean="0">
                <a:latin typeface="Berlin Sans FB" panose="020E0602020502020306" pitchFamily="34" charset="0"/>
              </a:rPr>
              <a:t>The giant baby has </a:t>
            </a:r>
          </a:p>
          <a:p>
            <a:r>
              <a:rPr lang="en-GB" sz="3200" dirty="0" smtClean="0">
                <a:latin typeface="Berlin Sans FB" panose="020E0602020502020306" pitchFamily="34" charset="0"/>
              </a:rPr>
              <a:t>lost his giant</a:t>
            </a:r>
          </a:p>
          <a:p>
            <a:r>
              <a:rPr lang="en-GB" sz="3200" dirty="0" smtClean="0">
                <a:latin typeface="Berlin Sans FB" panose="020E0602020502020306" pitchFamily="34" charset="0"/>
              </a:rPr>
              <a:t>rattle! </a:t>
            </a:r>
          </a:p>
          <a:p>
            <a:r>
              <a:rPr lang="en-GB" sz="3200" dirty="0" smtClean="0">
                <a:latin typeface="Berlin Sans FB" panose="020E0602020502020306" pitchFamily="34" charset="0"/>
              </a:rPr>
              <a:t>Create a lost poster </a:t>
            </a:r>
          </a:p>
          <a:p>
            <a:r>
              <a:rPr lang="en-GB" sz="3200" dirty="0" smtClean="0">
                <a:latin typeface="Berlin Sans FB" panose="020E0602020502020306" pitchFamily="34" charset="0"/>
              </a:rPr>
              <a:t>for the giant baby.</a:t>
            </a:r>
            <a:endParaRPr lang="en-GB" sz="3200" dirty="0">
              <a:latin typeface="Berlin Sans FB" panose="020E0602020502020306" pitchFamily="34" charset="0"/>
            </a:endParaRPr>
          </a:p>
        </p:txBody>
      </p:sp>
    </p:spTree>
    <p:extLst>
      <p:ext uri="{BB962C8B-B14F-4D97-AF65-F5344CB8AC3E}">
        <p14:creationId xmlns:p14="http://schemas.microsoft.com/office/powerpoint/2010/main" val="365452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1502"/>
            <a:ext cx="6527019" cy="643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139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04664"/>
            <a:ext cx="6138242" cy="614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15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786</Words>
  <Application>Microsoft Office PowerPoint</Application>
  <PresentationFormat>On-screen Show (4:3)</PresentationFormat>
  <Paragraphs>76</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Activity One</vt:lpstr>
      <vt:lpstr>PowerPoint Presentation</vt:lpstr>
      <vt:lpstr>Activity Two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Knowsley MBC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Build</dc:creator>
  <cp:lastModifiedBy>Build</cp:lastModifiedBy>
  <cp:revision>56</cp:revision>
  <dcterms:created xsi:type="dcterms:W3CDTF">2020-04-03T07:49:23Z</dcterms:created>
  <dcterms:modified xsi:type="dcterms:W3CDTF">2020-04-20T15:42:27Z</dcterms:modified>
</cp:coreProperties>
</file>