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0E9BAAB-E0BF-4D75-8674-7C3826AA0E81}" type="datetimeFigureOut">
              <a:rPr lang="en-GB" smtClean="0"/>
              <a:t>03/04/2020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455883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E9BAAB-E0BF-4D75-8674-7C3826AA0E81}" type="datetimeFigureOut">
              <a:rPr lang="en-GB" smtClean="0"/>
              <a:t>03/04/2020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2385465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E9BAAB-E0BF-4D75-8674-7C3826AA0E81}" type="datetimeFigureOut">
              <a:rPr lang="en-GB" smtClean="0"/>
              <a:t>03/04/2020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301886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E9BAAB-E0BF-4D75-8674-7C3826AA0E81}" type="datetimeFigureOut">
              <a:rPr lang="en-GB" smtClean="0"/>
              <a:t>03/04/2020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399817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E9BAAB-E0BF-4D75-8674-7C3826AA0E81}" type="datetimeFigureOut">
              <a:rPr lang="en-GB" smtClean="0"/>
              <a:t>03/04/2020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210859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0E9BAAB-E0BF-4D75-8674-7C3826AA0E81}" type="datetimeFigureOut">
              <a:rPr lang="en-GB" smtClean="0"/>
              <a:t>03/04/2020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121425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0E9BAAB-E0BF-4D75-8674-7C3826AA0E81}" type="datetimeFigureOut">
              <a:rPr lang="en-GB" smtClean="0"/>
              <a:t>03/04/2020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322179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0E9BAAB-E0BF-4D75-8674-7C3826AA0E81}" type="datetimeFigureOut">
              <a:rPr lang="en-GB" smtClean="0"/>
              <a:t>03/04/2020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322330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9BAAB-E0BF-4D75-8674-7C3826AA0E81}" type="datetimeFigureOut">
              <a:rPr lang="en-GB" smtClean="0"/>
              <a:t>03/04/2020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506216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E9BAAB-E0BF-4D75-8674-7C3826AA0E81}" type="datetimeFigureOut">
              <a:rPr lang="en-GB" smtClean="0"/>
              <a:t>03/04/2020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68824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E9BAAB-E0BF-4D75-8674-7C3826AA0E81}" type="datetimeFigureOut">
              <a:rPr lang="en-GB" smtClean="0"/>
              <a:t>03/04/2020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296650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9BAAB-E0BF-4D75-8674-7C3826AA0E81}" type="datetimeFigureOut">
              <a:rPr lang="en-GB" smtClean="0"/>
              <a:t>03/04/2020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2CBB5-826A-4BD9-8E94-3FD8A56403D9}" type="slidenum">
              <a:rPr lang="en-GB" smtClean="0"/>
              <a:t>‹#›</a:t>
            </a:fld>
            <a:endParaRPr lang="en-GB" dirty="0"/>
          </a:p>
        </p:txBody>
      </p:sp>
    </p:spTree>
    <p:extLst>
      <p:ext uri="{BB962C8B-B14F-4D97-AF65-F5344CB8AC3E}">
        <p14:creationId xmlns:p14="http://schemas.microsoft.com/office/powerpoint/2010/main" val="284406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hyperlink" Target="https://www.disneyplus.com/en-gb/"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bbc.co.uk/bitesize/topics/zwwp8mn/articles/z9wvqhv" TargetMode="External"/><Relationship Id="rId2" Type="http://schemas.openxmlformats.org/officeDocument/2006/relationships/hyperlink" Target="https://www.bbc.co.uk/bitesize/topics/zwwp8mn/articles/zqk37p3"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5" y="-337932"/>
            <a:ext cx="9245289" cy="729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75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6632"/>
            <a:ext cx="8216776" cy="64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8560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948715"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27984" y="260648"/>
            <a:ext cx="3888432" cy="5663669"/>
          </a:xfrm>
          <a:prstGeom prst="rect">
            <a:avLst/>
          </a:prstGeom>
          <a:noFill/>
        </p:spPr>
        <p:txBody>
          <a:bodyPr wrap="square" rtlCol="0">
            <a:spAutoFit/>
          </a:bodyPr>
          <a:lstStyle/>
          <a:p>
            <a:r>
              <a:rPr lang="en-GB" sz="2000" dirty="0" smtClean="0">
                <a:solidFill>
                  <a:srgbClr val="FF0000"/>
                </a:solidFill>
                <a:latin typeface="Berlin Sans FB" panose="020E0602020502020306" pitchFamily="34" charset="0"/>
              </a:rPr>
              <a:t>Activity Two</a:t>
            </a:r>
            <a:r>
              <a:rPr lang="en-GB" sz="2000" dirty="0" smtClean="0">
                <a:latin typeface="Berlin Sans FB" panose="020E0602020502020306" pitchFamily="34" charset="0"/>
              </a:rPr>
              <a:t>:</a:t>
            </a:r>
          </a:p>
          <a:p>
            <a:r>
              <a:rPr lang="en-GB" sz="2000" dirty="0" smtClean="0">
                <a:latin typeface="Berlin Sans FB" panose="020E0602020502020306" pitchFamily="34" charset="0"/>
              </a:rPr>
              <a:t>Create your own potion and write a spell! Be creative!</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340768"/>
            <a:ext cx="4324350"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3297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6622"/>
            <a:ext cx="8496944" cy="665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549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1169"/>
            <a:ext cx="30670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07024" y="116632"/>
            <a:ext cx="3888432" cy="1200329"/>
          </a:xfrm>
          <a:prstGeom prst="rect">
            <a:avLst/>
          </a:prstGeom>
          <a:noFill/>
        </p:spPr>
        <p:txBody>
          <a:bodyPr wrap="square" rtlCol="0">
            <a:spAutoFit/>
          </a:bodyPr>
          <a:lstStyle/>
          <a:p>
            <a:r>
              <a:rPr lang="en-GB" dirty="0" smtClean="0">
                <a:solidFill>
                  <a:srgbClr val="FF0000"/>
                </a:solidFill>
                <a:latin typeface="Berlin Sans FB" panose="020E0602020502020306" pitchFamily="34" charset="0"/>
              </a:rPr>
              <a:t>Activity Three</a:t>
            </a:r>
            <a:r>
              <a:rPr lang="en-GB" dirty="0" smtClean="0">
                <a:latin typeface="Berlin Sans FB" panose="020E0602020502020306" pitchFamily="34" charset="0"/>
              </a:rPr>
              <a:t>: Write a set of instructions  ‘How to Make a Magic Potion’ or ‘How to Make a Secret Spell ’What does your spell do?</a:t>
            </a:r>
          </a:p>
        </p:txBody>
      </p:sp>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844811"/>
            <a:ext cx="2034226" cy="1726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8112" y="1700808"/>
            <a:ext cx="1016496" cy="811949"/>
          </a:xfrm>
          <a:prstGeom prst="rect">
            <a:avLst/>
          </a:prstGeom>
          <a:noFill/>
          <a:ln>
            <a:noFill/>
          </a:ln>
          <a:extLst>
            <a:ext uri="{FAA26D3D-D897-4be2-8F04-BA451C77F1D7}">
              <ma14:placeholder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10" name="TextBox 9"/>
          <p:cNvSpPr txBox="1"/>
          <p:nvPr/>
        </p:nvSpPr>
        <p:spPr>
          <a:xfrm>
            <a:off x="2771800" y="1580766"/>
            <a:ext cx="3816424" cy="7294305"/>
          </a:xfrm>
          <a:prstGeom prst="rect">
            <a:avLst/>
          </a:prstGeom>
          <a:noFill/>
        </p:spPr>
        <p:txBody>
          <a:bodyPr wrap="square" rtlCol="0">
            <a:spAutoFit/>
          </a:bodyPr>
          <a:lstStyle/>
          <a:p>
            <a:r>
              <a:rPr lang="en-GB" dirty="0">
                <a:latin typeface="Berlin Sans FB" panose="020E0602020502020306" pitchFamily="34" charset="0"/>
              </a:rPr>
              <a:t>My spell makes my dog bigger until he is big enough for me to ride to </a:t>
            </a:r>
            <a:r>
              <a:rPr lang="en-GB" dirty="0" smtClean="0">
                <a:latin typeface="Berlin Sans FB" panose="020E0602020502020306" pitchFamily="34" charset="0"/>
              </a:rPr>
              <a:t>Spain </a:t>
            </a:r>
            <a:r>
              <a:rPr lang="en-GB" dirty="0">
                <a:latin typeface="Berlin Sans FB" panose="020E0602020502020306" pitchFamily="34" charset="0"/>
              </a:rPr>
              <a:t>on his back</a:t>
            </a:r>
            <a:r>
              <a:rPr lang="en-GB" dirty="0" smtClean="0">
                <a:latin typeface="Berlin Sans FB" panose="020E0602020502020306" pitchFamily="34" charset="0"/>
              </a:rPr>
              <a:t>. </a:t>
            </a:r>
          </a:p>
          <a:p>
            <a:r>
              <a:rPr lang="en-GB" b="1" u="sng" dirty="0" smtClean="0">
                <a:latin typeface="Berlin Sans FB" panose="020E0602020502020306" pitchFamily="34" charset="0"/>
              </a:rPr>
              <a:t>Ingredients</a:t>
            </a:r>
          </a:p>
          <a:p>
            <a:pPr lvl="0"/>
            <a:r>
              <a:rPr lang="en-GB" dirty="0">
                <a:latin typeface="Berlin Sans FB" panose="020E0602020502020306" pitchFamily="34" charset="0"/>
              </a:rPr>
              <a:t>A dragon’s cough </a:t>
            </a:r>
          </a:p>
          <a:p>
            <a:pPr lvl="0"/>
            <a:r>
              <a:rPr lang="en-GB" dirty="0">
                <a:latin typeface="Berlin Sans FB" panose="020E0602020502020306" pitchFamily="34" charset="0"/>
              </a:rPr>
              <a:t>A cat’s whisker</a:t>
            </a:r>
          </a:p>
          <a:p>
            <a:pPr lvl="0"/>
            <a:r>
              <a:rPr lang="en-GB" dirty="0">
                <a:latin typeface="Berlin Sans FB" panose="020E0602020502020306" pitchFamily="34" charset="0"/>
              </a:rPr>
              <a:t>2 lizard scales</a:t>
            </a:r>
          </a:p>
          <a:p>
            <a:pPr lvl="0"/>
            <a:r>
              <a:rPr lang="en-GB" dirty="0">
                <a:latin typeface="Berlin Sans FB" panose="020E0602020502020306" pitchFamily="34" charset="0"/>
              </a:rPr>
              <a:t>A goblin’s laugh</a:t>
            </a:r>
          </a:p>
          <a:p>
            <a:pPr lvl="0"/>
            <a:r>
              <a:rPr lang="en-GB" dirty="0">
                <a:latin typeface="Berlin Sans FB" panose="020E0602020502020306" pitchFamily="34" charset="0"/>
              </a:rPr>
              <a:t>Salt and pepper</a:t>
            </a:r>
            <a:r>
              <a:rPr lang="en-GB" dirty="0" smtClean="0">
                <a:latin typeface="Berlin Sans FB" panose="020E0602020502020306" pitchFamily="34" charset="0"/>
              </a:rPr>
              <a:t>.</a:t>
            </a:r>
          </a:p>
          <a:p>
            <a:pPr lvl="0"/>
            <a:r>
              <a:rPr lang="en-GB" b="1" u="sng" dirty="0" smtClean="0">
                <a:latin typeface="Berlin Sans FB" panose="020E0602020502020306" pitchFamily="34" charset="0"/>
              </a:rPr>
              <a:t>Method</a:t>
            </a:r>
          </a:p>
          <a:p>
            <a:pPr marL="342900" indent="-342900">
              <a:buAutoNum type="arabicPeriod"/>
            </a:pPr>
            <a:r>
              <a:rPr lang="en-GB" dirty="0" smtClean="0">
                <a:solidFill>
                  <a:srgbClr val="FF0000"/>
                </a:solidFill>
                <a:latin typeface="Berlin Sans FB" panose="020E0602020502020306" pitchFamily="34" charset="0"/>
              </a:rPr>
              <a:t>First</a:t>
            </a:r>
            <a:r>
              <a:rPr lang="en-GB" dirty="0">
                <a:latin typeface="Berlin Sans FB" panose="020E0602020502020306" pitchFamily="34" charset="0"/>
              </a:rPr>
              <a:t>, put the cauldron on the fire.  </a:t>
            </a:r>
            <a:endParaRPr lang="en-GB" dirty="0" smtClean="0">
              <a:latin typeface="Berlin Sans FB" panose="020E0602020502020306" pitchFamily="34" charset="0"/>
            </a:endParaRPr>
          </a:p>
          <a:p>
            <a:pPr marL="342900" indent="-342900">
              <a:buAutoNum type="arabicPeriod"/>
            </a:pPr>
            <a:r>
              <a:rPr lang="en-GB" dirty="0" smtClean="0">
                <a:solidFill>
                  <a:srgbClr val="FF0000"/>
                </a:solidFill>
                <a:latin typeface="Berlin Sans FB" panose="020E0602020502020306" pitchFamily="34" charset="0"/>
              </a:rPr>
              <a:t>Then</a:t>
            </a:r>
            <a:r>
              <a:rPr lang="en-GB" dirty="0" smtClean="0">
                <a:latin typeface="Berlin Sans FB" panose="020E0602020502020306" pitchFamily="34" charset="0"/>
              </a:rPr>
              <a:t> </a:t>
            </a:r>
            <a:r>
              <a:rPr lang="en-GB" dirty="0">
                <a:latin typeface="Berlin Sans FB" panose="020E0602020502020306" pitchFamily="34" charset="0"/>
              </a:rPr>
              <a:t>add the cat’s whisker and</a:t>
            </a:r>
            <a:r>
              <a:rPr lang="en-GB" dirty="0">
                <a:solidFill>
                  <a:srgbClr val="0070C0"/>
                </a:solidFill>
                <a:latin typeface="Berlin Sans FB" panose="020E0602020502020306" pitchFamily="34" charset="0"/>
              </a:rPr>
              <a:t> stir </a:t>
            </a:r>
            <a:r>
              <a:rPr lang="en-GB" dirty="0">
                <a:latin typeface="Berlin Sans FB" panose="020E0602020502020306" pitchFamily="34" charset="0"/>
              </a:rPr>
              <a:t>five </a:t>
            </a:r>
            <a:r>
              <a:rPr lang="en-GB" dirty="0" smtClean="0">
                <a:latin typeface="Berlin Sans FB" panose="020E0602020502020306" pitchFamily="34" charset="0"/>
              </a:rPr>
              <a:t>times .</a:t>
            </a:r>
            <a:endParaRPr lang="en-GB" dirty="0">
              <a:latin typeface="Berlin Sans FB" panose="020E0602020502020306" pitchFamily="34" charset="0"/>
            </a:endParaRPr>
          </a:p>
          <a:p>
            <a:pPr marL="342900" indent="-342900">
              <a:buAutoNum type="arabicPeriod" startAt="3"/>
            </a:pPr>
            <a:r>
              <a:rPr lang="en-GB" dirty="0" smtClean="0">
                <a:solidFill>
                  <a:srgbClr val="FF0000"/>
                </a:solidFill>
                <a:latin typeface="Berlin Sans FB" panose="020E0602020502020306" pitchFamily="34" charset="0"/>
              </a:rPr>
              <a:t>After </a:t>
            </a:r>
            <a:r>
              <a:rPr lang="en-GB" dirty="0">
                <a:solidFill>
                  <a:srgbClr val="FF0000"/>
                </a:solidFill>
                <a:latin typeface="Berlin Sans FB" panose="020E0602020502020306" pitchFamily="34" charset="0"/>
              </a:rPr>
              <a:t>that</a:t>
            </a:r>
            <a:r>
              <a:rPr lang="en-GB" dirty="0">
                <a:latin typeface="Berlin Sans FB" panose="020E0602020502020306" pitchFamily="34" charset="0"/>
              </a:rPr>
              <a:t>, put in a dragon’s cough.  </a:t>
            </a:r>
            <a:endParaRPr lang="en-GB" dirty="0" smtClean="0">
              <a:latin typeface="Berlin Sans FB" panose="020E0602020502020306" pitchFamily="34" charset="0"/>
            </a:endParaRPr>
          </a:p>
          <a:p>
            <a:pPr marL="342900" indent="-342900">
              <a:buAutoNum type="arabicPeriod" startAt="3"/>
            </a:pPr>
            <a:r>
              <a:rPr lang="en-GB" dirty="0" smtClean="0">
                <a:solidFill>
                  <a:srgbClr val="FF0000"/>
                </a:solidFill>
                <a:latin typeface="Berlin Sans FB" panose="020E0602020502020306" pitchFamily="34" charset="0"/>
              </a:rPr>
              <a:t>Next</a:t>
            </a:r>
            <a:r>
              <a:rPr lang="en-GB" dirty="0" smtClean="0">
                <a:latin typeface="Berlin Sans FB" panose="020E0602020502020306" pitchFamily="34" charset="0"/>
              </a:rPr>
              <a:t> </a:t>
            </a:r>
            <a:r>
              <a:rPr lang="en-GB" dirty="0">
                <a:solidFill>
                  <a:srgbClr val="0070C0"/>
                </a:solidFill>
                <a:latin typeface="Berlin Sans FB" panose="020E0602020502020306" pitchFamily="34" charset="0"/>
              </a:rPr>
              <a:t>add</a:t>
            </a:r>
            <a:r>
              <a:rPr lang="en-GB" dirty="0">
                <a:latin typeface="Berlin Sans FB" panose="020E0602020502020306" pitchFamily="34" charset="0"/>
              </a:rPr>
              <a:t> the lizard scales and the goblin’s laugh.</a:t>
            </a:r>
          </a:p>
          <a:p>
            <a:r>
              <a:rPr lang="en-GB" dirty="0" smtClean="0">
                <a:latin typeface="Berlin Sans FB" panose="020E0602020502020306" pitchFamily="34" charset="0"/>
              </a:rPr>
              <a:t>5.   </a:t>
            </a:r>
            <a:r>
              <a:rPr lang="en-GB" dirty="0" smtClean="0">
                <a:solidFill>
                  <a:srgbClr val="FF0000"/>
                </a:solidFill>
                <a:latin typeface="Berlin Sans FB" panose="020E0602020502020306" pitchFamily="34" charset="0"/>
              </a:rPr>
              <a:t>Finally</a:t>
            </a:r>
            <a:r>
              <a:rPr lang="en-GB" dirty="0" smtClean="0">
                <a:latin typeface="Berlin Sans FB" panose="020E0602020502020306" pitchFamily="34" charset="0"/>
              </a:rPr>
              <a:t> </a:t>
            </a:r>
            <a:r>
              <a:rPr lang="en-GB" dirty="0">
                <a:latin typeface="Berlin Sans FB" panose="020E0602020502020306" pitchFamily="34" charset="0"/>
              </a:rPr>
              <a:t>put in some salt and pepper and boil it up.</a:t>
            </a:r>
            <a:endParaRPr lang="en-GB" b="1" u="sng" dirty="0">
              <a:latin typeface="Berlin Sans FB" panose="020E0602020502020306" pitchFamily="34" charset="0"/>
            </a:endParaRPr>
          </a:p>
          <a:p>
            <a:endParaRPr lang="en-GB" b="1" u="sng" dirty="0"/>
          </a:p>
          <a:p>
            <a:r>
              <a:rPr lang="en-GB" dirty="0"/>
              <a:t> </a:t>
            </a:r>
          </a:p>
          <a:p>
            <a:r>
              <a:rPr lang="en-GB" dirty="0"/>
              <a:t> </a:t>
            </a:r>
          </a:p>
          <a:p>
            <a:r>
              <a:rPr lang="en-GB" dirty="0"/>
              <a:t> </a:t>
            </a:r>
          </a:p>
          <a:p>
            <a:r>
              <a:rPr lang="en-GB" dirty="0"/>
              <a:t> </a:t>
            </a:r>
          </a:p>
          <a:p>
            <a:r>
              <a:rPr lang="en-GB" dirty="0"/>
              <a:t> </a:t>
            </a:r>
          </a:p>
          <a:p>
            <a:endParaRPr lang="en-GB" dirty="0"/>
          </a:p>
        </p:txBody>
      </p:sp>
      <p:pic>
        <p:nvPicPr>
          <p:cNvPr id="12300"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9209" y="2887581"/>
            <a:ext cx="965290" cy="68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6945" y="3708019"/>
            <a:ext cx="738829" cy="81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8586" y="4826142"/>
            <a:ext cx="818552" cy="52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3"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5774" y="4819246"/>
            <a:ext cx="733081" cy="85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6514" y="2708920"/>
            <a:ext cx="647700"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261069" y="2106782"/>
            <a:ext cx="465833" cy="369332"/>
          </a:xfrm>
          <a:prstGeom prst="rect">
            <a:avLst/>
          </a:prstGeom>
          <a:noFill/>
        </p:spPr>
        <p:txBody>
          <a:bodyPr wrap="none" rtlCol="0">
            <a:spAutoFit/>
          </a:bodyPr>
          <a:lstStyle/>
          <a:p>
            <a:r>
              <a:rPr lang="en-GB" dirty="0" smtClean="0"/>
              <a:t>1st</a:t>
            </a:r>
            <a:endParaRPr lang="en-GB" dirty="0"/>
          </a:p>
        </p:txBody>
      </p:sp>
      <p:sp>
        <p:nvSpPr>
          <p:cNvPr id="12" name="Rectangle 11"/>
          <p:cNvSpPr/>
          <p:nvPr/>
        </p:nvSpPr>
        <p:spPr>
          <a:xfrm>
            <a:off x="8552018" y="3142307"/>
            <a:ext cx="545342" cy="369332"/>
          </a:xfrm>
          <a:prstGeom prst="rect">
            <a:avLst/>
          </a:prstGeom>
        </p:spPr>
        <p:txBody>
          <a:bodyPr wrap="none">
            <a:spAutoFit/>
          </a:bodyPr>
          <a:lstStyle/>
          <a:p>
            <a:r>
              <a:rPr lang="en-GB" dirty="0" smtClean="0"/>
              <a:t>2nd</a:t>
            </a:r>
            <a:endParaRPr lang="en-GB" dirty="0"/>
          </a:p>
        </p:txBody>
      </p:sp>
      <p:sp>
        <p:nvSpPr>
          <p:cNvPr id="13" name="Rectangle 12"/>
          <p:cNvSpPr/>
          <p:nvPr/>
        </p:nvSpPr>
        <p:spPr>
          <a:xfrm>
            <a:off x="8004608" y="4113919"/>
            <a:ext cx="500522" cy="369332"/>
          </a:xfrm>
          <a:prstGeom prst="rect">
            <a:avLst/>
          </a:prstGeom>
        </p:spPr>
        <p:txBody>
          <a:bodyPr wrap="none">
            <a:spAutoFit/>
          </a:bodyPr>
          <a:lstStyle/>
          <a:p>
            <a:r>
              <a:rPr lang="en-GB" dirty="0" smtClean="0"/>
              <a:t>3rd</a:t>
            </a:r>
            <a:endParaRPr lang="en-GB" dirty="0"/>
          </a:p>
        </p:txBody>
      </p:sp>
      <p:sp>
        <p:nvSpPr>
          <p:cNvPr id="14" name="Rectangle 13"/>
          <p:cNvSpPr/>
          <p:nvPr/>
        </p:nvSpPr>
        <p:spPr>
          <a:xfrm>
            <a:off x="8643820" y="4983364"/>
            <a:ext cx="500458" cy="369332"/>
          </a:xfrm>
          <a:prstGeom prst="rect">
            <a:avLst/>
          </a:prstGeom>
        </p:spPr>
        <p:txBody>
          <a:bodyPr wrap="none">
            <a:spAutoFit/>
          </a:bodyPr>
          <a:lstStyle/>
          <a:p>
            <a:r>
              <a:rPr lang="en-GB" dirty="0" smtClean="0"/>
              <a:t>4th</a:t>
            </a:r>
            <a:endParaRPr lang="en-GB" dirty="0"/>
          </a:p>
        </p:txBody>
      </p:sp>
      <p:pic>
        <p:nvPicPr>
          <p:cNvPr id="1230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8586" y="5742040"/>
            <a:ext cx="1033442" cy="1097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8365938" y="6290693"/>
            <a:ext cx="500458" cy="369332"/>
          </a:xfrm>
          <a:prstGeom prst="rect">
            <a:avLst/>
          </a:prstGeom>
        </p:spPr>
        <p:txBody>
          <a:bodyPr wrap="none">
            <a:spAutoFit/>
          </a:bodyPr>
          <a:lstStyle/>
          <a:p>
            <a:r>
              <a:rPr lang="en-GB" dirty="0" smtClean="0"/>
              <a:t>5th</a:t>
            </a:r>
            <a:endParaRPr lang="en-GB" dirty="0"/>
          </a:p>
        </p:txBody>
      </p:sp>
    </p:spTree>
    <p:extLst>
      <p:ext uri="{BB962C8B-B14F-4D97-AF65-F5344CB8AC3E}">
        <p14:creationId xmlns:p14="http://schemas.microsoft.com/office/powerpoint/2010/main" val="1414143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805"/>
            <a:ext cx="8568951" cy="6719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1348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361950"/>
            <a:ext cx="7829550" cy="613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378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3" y="692696"/>
            <a:ext cx="9049072" cy="5472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466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616" y="188640"/>
            <a:ext cx="5544616" cy="1292662"/>
          </a:xfrm>
          <a:prstGeom prst="rect">
            <a:avLst/>
          </a:prstGeom>
          <a:noFill/>
        </p:spPr>
        <p:txBody>
          <a:bodyPr wrap="square" rtlCol="0">
            <a:spAutoFit/>
          </a:bodyPr>
          <a:lstStyle/>
          <a:p>
            <a:r>
              <a:rPr lang="en-GB" dirty="0" smtClean="0"/>
              <a:t> </a:t>
            </a:r>
            <a:r>
              <a:rPr lang="en-GB" sz="2000" dirty="0" smtClean="0">
                <a:solidFill>
                  <a:srgbClr val="FF0000"/>
                </a:solidFill>
                <a:latin typeface="Berlin Sans FB" panose="020E0602020502020306" pitchFamily="34" charset="0"/>
              </a:rPr>
              <a:t>Activity Four </a:t>
            </a:r>
            <a:r>
              <a:rPr lang="en-GB" sz="2000" dirty="0" smtClean="0">
                <a:latin typeface="Berlin Sans FB" panose="020E0602020502020306" pitchFamily="34" charset="0"/>
              </a:rPr>
              <a:t>: Write a postcard using first person (as if you are Jack). Where have you been? What have you seen?</a:t>
            </a:r>
          </a:p>
          <a:p>
            <a:endParaRPr lang="en-GB"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8203915" cy="5231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621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7848872" cy="5535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7769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79043" y="1052736"/>
            <a:ext cx="3600400" cy="3970318"/>
          </a:xfrm>
          <a:prstGeom prst="rect">
            <a:avLst/>
          </a:prstGeom>
          <a:noFill/>
        </p:spPr>
        <p:txBody>
          <a:bodyPr wrap="square" rtlCol="0">
            <a:spAutoFit/>
          </a:bodyPr>
          <a:lstStyle/>
          <a:p>
            <a:r>
              <a:rPr lang="en-GB" dirty="0" smtClean="0">
                <a:solidFill>
                  <a:srgbClr val="FF0000"/>
                </a:solidFill>
                <a:latin typeface="Berlin Sans FB" panose="020E0602020502020306" pitchFamily="34" charset="0"/>
              </a:rPr>
              <a:t>Activity Five</a:t>
            </a:r>
            <a:r>
              <a:rPr lang="en-GB" dirty="0" smtClean="0">
                <a:latin typeface="Berlin Sans FB" panose="020E0602020502020306" pitchFamily="34" charset="0"/>
              </a:rPr>
              <a:t>: Time to write a story. </a:t>
            </a:r>
          </a:p>
          <a:p>
            <a:endParaRPr lang="en-GB" dirty="0">
              <a:latin typeface="Berlin Sans FB" panose="020E0602020502020306" pitchFamily="34" charset="0"/>
            </a:endParaRPr>
          </a:p>
          <a:p>
            <a:r>
              <a:rPr lang="en-GB" dirty="0" smtClean="0">
                <a:latin typeface="Berlin Sans FB" panose="020E0602020502020306" pitchFamily="34" charset="0"/>
              </a:rPr>
              <a:t>Think of our ‘Snail and the Whale’ book and all of their adventures and sing our continents song to remind you of the different places Jack could visit. Write a story all about Jack’s adventures with all of his gold! He can visit anywhere in the world. How does he travel? What does he see? Who does he meet? What does he do? Remember a good story needs a beginning, middle and an end.</a:t>
            </a:r>
            <a:endParaRPr lang="en-GB" dirty="0">
              <a:latin typeface="Berlin Sans FB" panose="020E0602020502020306" pitchFamily="34" charset="0"/>
            </a:endParaRP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45" y="188640"/>
            <a:ext cx="5238750"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346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717"/>
            <a:ext cx="8712968" cy="6833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334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4098"/>
            <a:ext cx="8235255" cy="6451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308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0248"/>
            <a:ext cx="8120385" cy="6362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300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3" y="404813"/>
            <a:ext cx="7724775"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506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5482" y="-6559"/>
            <a:ext cx="622935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8" y="-6559"/>
            <a:ext cx="338339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7" y="2668770"/>
            <a:ext cx="9132303" cy="3635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080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6" y="188640"/>
            <a:ext cx="9169806" cy="3157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1560" y="4077072"/>
            <a:ext cx="6840760" cy="2246769"/>
          </a:xfrm>
          <a:prstGeom prst="rect">
            <a:avLst/>
          </a:prstGeom>
          <a:noFill/>
        </p:spPr>
        <p:txBody>
          <a:bodyPr wrap="square" rtlCol="0">
            <a:spAutoFit/>
          </a:bodyPr>
          <a:lstStyle/>
          <a:p>
            <a:r>
              <a:rPr lang="en-GB" sz="2000" dirty="0" smtClean="0">
                <a:solidFill>
                  <a:srgbClr val="FF0000"/>
                </a:solidFill>
                <a:latin typeface="Berlin Sans FB" panose="020E0602020502020306" pitchFamily="34" charset="0"/>
              </a:rPr>
              <a:t>Activity Six: </a:t>
            </a:r>
            <a:r>
              <a:rPr lang="en-GB" sz="2000" dirty="0" smtClean="0">
                <a:latin typeface="Berlin Sans FB" panose="020E0602020502020306" pitchFamily="34" charset="0"/>
              </a:rPr>
              <a:t>Watch a Disney movie about a princess. You can get a week’s free trial on: </a:t>
            </a:r>
            <a:r>
              <a:rPr lang="en-GB" sz="2000" dirty="0" smtClean="0">
                <a:latin typeface="Berlin Sans FB" panose="020E0602020502020306" pitchFamily="34" charset="0"/>
                <a:hlinkClick r:id="rId3"/>
              </a:rPr>
              <a:t>https://www.disneyplus.com/en-gb/</a:t>
            </a:r>
            <a:endParaRPr lang="en-GB" sz="2000" dirty="0" smtClean="0">
              <a:latin typeface="Berlin Sans FB" panose="020E0602020502020306" pitchFamily="34" charset="0"/>
            </a:endParaRPr>
          </a:p>
          <a:p>
            <a:endParaRPr lang="en-GB" sz="2000" dirty="0">
              <a:latin typeface="Berlin Sans FB" panose="020E0602020502020306" pitchFamily="34" charset="0"/>
            </a:endParaRPr>
          </a:p>
          <a:p>
            <a:r>
              <a:rPr lang="en-GB" sz="2000" dirty="0" smtClean="0">
                <a:latin typeface="Berlin Sans FB" panose="020E0602020502020306" pitchFamily="34" charset="0"/>
              </a:rPr>
              <a:t>Retell a story about your favourite princess. </a:t>
            </a:r>
          </a:p>
          <a:p>
            <a:endParaRPr lang="en-GB" sz="2000" dirty="0">
              <a:latin typeface="Berlin Sans FB" panose="020E0602020502020306" pitchFamily="34" charset="0"/>
            </a:endParaRPr>
          </a:p>
          <a:p>
            <a:r>
              <a:rPr lang="en-GB" sz="2000" dirty="0" smtClean="0">
                <a:solidFill>
                  <a:srgbClr val="FF0000"/>
                </a:solidFill>
                <a:latin typeface="Berlin Sans FB" panose="020E0602020502020306" pitchFamily="34" charset="0"/>
              </a:rPr>
              <a:t>Activity Seven: </a:t>
            </a:r>
            <a:r>
              <a:rPr lang="en-GB" sz="2000" dirty="0" smtClean="0">
                <a:latin typeface="Berlin Sans FB" panose="020E0602020502020306" pitchFamily="34" charset="0"/>
              </a:rPr>
              <a:t>Create a comic strip of your favourite part of the movie.</a:t>
            </a:r>
            <a:endParaRPr lang="en-GB" sz="2000" dirty="0">
              <a:latin typeface="Berlin Sans FB" panose="020E0602020502020306" pitchFamily="34" charset="0"/>
            </a:endParaRPr>
          </a:p>
        </p:txBody>
      </p:sp>
    </p:spTree>
    <p:extLst>
      <p:ext uri="{BB962C8B-B14F-4D97-AF65-F5344CB8AC3E}">
        <p14:creationId xmlns:p14="http://schemas.microsoft.com/office/powerpoint/2010/main" val="937178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276225"/>
            <a:ext cx="8067675" cy="630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2929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751"/>
            <a:ext cx="8568952" cy="6708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7475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333375"/>
            <a:ext cx="7905750"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612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159"/>
            <a:ext cx="5412289" cy="7381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00192" y="620688"/>
            <a:ext cx="2448272" cy="3785652"/>
          </a:xfrm>
          <a:prstGeom prst="rect">
            <a:avLst/>
          </a:prstGeom>
          <a:noFill/>
        </p:spPr>
        <p:txBody>
          <a:bodyPr wrap="square" rtlCol="0">
            <a:spAutoFit/>
          </a:bodyPr>
          <a:lstStyle/>
          <a:p>
            <a:r>
              <a:rPr lang="en-GB" sz="2400" dirty="0" smtClean="0">
                <a:solidFill>
                  <a:srgbClr val="FF0000"/>
                </a:solidFill>
                <a:latin typeface="Berlin Sans FB" panose="020E0602020502020306" pitchFamily="34" charset="0"/>
              </a:rPr>
              <a:t>Activity Eight:  </a:t>
            </a:r>
            <a:r>
              <a:rPr lang="en-GB" sz="2400" dirty="0" smtClean="0">
                <a:latin typeface="Berlin Sans FB" panose="020E0602020502020306" pitchFamily="34" charset="0"/>
              </a:rPr>
              <a:t>Draw a picture to show how Mr Wolf  reacted to the letter. Remember he is dressed as grandma! </a:t>
            </a:r>
            <a:r>
              <a:rPr lang="en-GB" sz="2400" dirty="0" smtClean="0">
                <a:latin typeface="Berlin Sans FB" panose="020E0602020502020306" pitchFamily="34" charset="0"/>
              </a:rPr>
              <a:t>Write adjectives </a:t>
            </a:r>
            <a:r>
              <a:rPr lang="en-GB" sz="2400" smtClean="0">
                <a:latin typeface="Berlin Sans FB" panose="020E0602020502020306" pitchFamily="34" charset="0"/>
              </a:rPr>
              <a:t>to describe him.</a:t>
            </a:r>
            <a:endParaRPr lang="en-GB" sz="2400" dirty="0">
              <a:latin typeface="Berlin Sans FB" panose="020E0602020502020306" pitchFamily="34" charset="0"/>
            </a:endParaRPr>
          </a:p>
        </p:txBody>
      </p:sp>
    </p:spTree>
    <p:extLst>
      <p:ext uri="{BB962C8B-B14F-4D97-AF65-F5344CB8AC3E}">
        <p14:creationId xmlns:p14="http://schemas.microsoft.com/office/powerpoint/2010/main" val="539824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00063"/>
            <a:ext cx="7467600"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5619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7936"/>
            <a:ext cx="8352928" cy="654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374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60904"/>
            <a:ext cx="8096002" cy="6335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0025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48" y="260648"/>
            <a:ext cx="7736216" cy="607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2522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04664"/>
            <a:ext cx="3864645" cy="323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88640"/>
            <a:ext cx="4010025"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31640" y="4221088"/>
            <a:ext cx="5904656" cy="1569660"/>
          </a:xfrm>
          <a:prstGeom prst="rect">
            <a:avLst/>
          </a:prstGeom>
          <a:noFill/>
        </p:spPr>
        <p:txBody>
          <a:bodyPr wrap="square" rtlCol="0">
            <a:spAutoFit/>
          </a:bodyPr>
          <a:lstStyle/>
          <a:p>
            <a:r>
              <a:rPr lang="en-GB" sz="2400" dirty="0" smtClean="0">
                <a:solidFill>
                  <a:srgbClr val="FF0000"/>
                </a:solidFill>
                <a:latin typeface="Berlin Sans FB" panose="020E0602020502020306" pitchFamily="34" charset="0"/>
              </a:rPr>
              <a:t>Activity Nine: </a:t>
            </a:r>
            <a:r>
              <a:rPr lang="en-GB" sz="2400" dirty="0" smtClean="0">
                <a:latin typeface="Berlin Sans FB" panose="020E0602020502020306" pitchFamily="34" charset="0"/>
              </a:rPr>
              <a:t>Write invitations using the first person as if you are Goldilocks. Who will you invite? What time is the party? Where is it? What is the party theme?</a:t>
            </a:r>
            <a:endParaRPr lang="en-GB" sz="2400" dirty="0">
              <a:latin typeface="Berlin Sans FB" panose="020E0602020502020306" pitchFamily="34" charset="0"/>
            </a:endParaRPr>
          </a:p>
        </p:txBody>
      </p:sp>
    </p:spTree>
    <p:extLst>
      <p:ext uri="{BB962C8B-B14F-4D97-AF65-F5344CB8AC3E}">
        <p14:creationId xmlns:p14="http://schemas.microsoft.com/office/powerpoint/2010/main" val="1767666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242888"/>
            <a:ext cx="8143875" cy="63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6282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8641"/>
            <a:ext cx="7784626" cy="6112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2281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457199"/>
            <a:ext cx="7751390" cy="6076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0915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4894799" cy="383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58340" y="786104"/>
            <a:ext cx="3825086" cy="4093428"/>
          </a:xfrm>
          <a:prstGeom prst="rect">
            <a:avLst/>
          </a:prstGeom>
          <a:noFill/>
        </p:spPr>
        <p:txBody>
          <a:bodyPr wrap="none" rtlCol="0">
            <a:spAutoFit/>
          </a:bodyPr>
          <a:lstStyle/>
          <a:p>
            <a:r>
              <a:rPr lang="en-GB" sz="2000" dirty="0" smtClean="0">
                <a:solidFill>
                  <a:srgbClr val="FF0000"/>
                </a:solidFill>
                <a:latin typeface="Berlin Sans FB" panose="020E0602020502020306" pitchFamily="34" charset="0"/>
              </a:rPr>
              <a:t>Activity Ten</a:t>
            </a:r>
            <a:r>
              <a:rPr lang="en-GB" sz="2000" dirty="0" smtClean="0">
                <a:latin typeface="Berlin Sans FB" panose="020E0602020502020306" pitchFamily="34" charset="0"/>
              </a:rPr>
              <a:t>: Write a diary entry </a:t>
            </a:r>
          </a:p>
          <a:p>
            <a:r>
              <a:rPr lang="en-GB" sz="2000" dirty="0" smtClean="0">
                <a:latin typeface="Berlin Sans FB" panose="020E0602020502020306" pitchFamily="34" charset="0"/>
              </a:rPr>
              <a:t>from the Jolly Postman’s point of</a:t>
            </a:r>
          </a:p>
          <a:p>
            <a:r>
              <a:rPr lang="en-GB" sz="2000" dirty="0" smtClean="0">
                <a:latin typeface="Berlin Sans FB" panose="020E0602020502020306" pitchFamily="34" charset="0"/>
              </a:rPr>
              <a:t> view using the first person </a:t>
            </a:r>
          </a:p>
          <a:p>
            <a:r>
              <a:rPr lang="en-GB" sz="2000" dirty="0" smtClean="0">
                <a:latin typeface="Berlin Sans FB" panose="020E0602020502020306" pitchFamily="34" charset="0"/>
              </a:rPr>
              <a:t>(pronoun- I) and a chatty style of </a:t>
            </a:r>
          </a:p>
          <a:p>
            <a:r>
              <a:rPr lang="en-GB" sz="2000" dirty="0" smtClean="0">
                <a:latin typeface="Berlin Sans FB" panose="020E0602020502020306" pitchFamily="34" charset="0"/>
              </a:rPr>
              <a:t>writing. </a:t>
            </a:r>
          </a:p>
          <a:p>
            <a:r>
              <a:rPr lang="en-GB" sz="2000" dirty="0" smtClean="0">
                <a:latin typeface="Berlin Sans FB" panose="020E0602020502020306" pitchFamily="34" charset="0"/>
              </a:rPr>
              <a:t>Remember to include his </a:t>
            </a:r>
          </a:p>
          <a:p>
            <a:r>
              <a:rPr lang="en-GB" sz="2000" dirty="0" smtClean="0">
                <a:latin typeface="Berlin Sans FB" panose="020E0602020502020306" pitchFamily="34" charset="0"/>
              </a:rPr>
              <a:t>feelings, thoughts and to write</a:t>
            </a:r>
          </a:p>
          <a:p>
            <a:r>
              <a:rPr lang="en-GB" sz="2000" dirty="0" smtClean="0">
                <a:latin typeface="Berlin Sans FB" panose="020E0602020502020306" pitchFamily="34" charset="0"/>
              </a:rPr>
              <a:t> about his day in chronological </a:t>
            </a:r>
          </a:p>
          <a:p>
            <a:r>
              <a:rPr lang="en-GB" sz="2000" dirty="0" smtClean="0">
                <a:latin typeface="Berlin Sans FB" panose="020E0602020502020306" pitchFamily="34" charset="0"/>
              </a:rPr>
              <a:t>order. </a:t>
            </a:r>
          </a:p>
          <a:p>
            <a:r>
              <a:rPr lang="en-GB" sz="2000" dirty="0" smtClean="0">
                <a:solidFill>
                  <a:srgbClr val="FF0000"/>
                </a:solidFill>
                <a:latin typeface="Berlin Sans FB" panose="020E0602020502020306" pitchFamily="34" charset="0"/>
              </a:rPr>
              <a:t>Top Tip: </a:t>
            </a:r>
            <a:r>
              <a:rPr lang="en-GB" sz="2000" dirty="0" smtClean="0">
                <a:latin typeface="Berlin Sans FB" panose="020E0602020502020306" pitchFamily="34" charset="0"/>
              </a:rPr>
              <a:t>Read books like ‘Diary of </a:t>
            </a:r>
          </a:p>
          <a:p>
            <a:r>
              <a:rPr lang="en-GB" sz="2000" dirty="0" smtClean="0">
                <a:latin typeface="Berlin Sans FB" panose="020E0602020502020306" pitchFamily="34" charset="0"/>
              </a:rPr>
              <a:t>A Wimpy Kid’ or ‘Diary of a </a:t>
            </a:r>
          </a:p>
          <a:p>
            <a:r>
              <a:rPr lang="en-GB" sz="2000" dirty="0" smtClean="0">
                <a:latin typeface="Berlin Sans FB" panose="020E0602020502020306" pitchFamily="34" charset="0"/>
              </a:rPr>
              <a:t>Killer Cat’ to help you to write a </a:t>
            </a:r>
          </a:p>
          <a:p>
            <a:r>
              <a:rPr lang="en-GB" sz="2000" dirty="0" smtClean="0">
                <a:latin typeface="Berlin Sans FB" panose="020E0602020502020306" pitchFamily="34" charset="0"/>
              </a:rPr>
              <a:t>fantastic diary.</a:t>
            </a:r>
            <a:endParaRPr lang="en-GB" sz="2000" dirty="0">
              <a:latin typeface="Berlin Sans FB" panose="020E0602020502020306" pitchFamily="34" charset="0"/>
            </a:endParaRPr>
          </a:p>
        </p:txBody>
      </p:sp>
      <p:sp>
        <p:nvSpPr>
          <p:cNvPr id="5" name="TextBox 4"/>
          <p:cNvSpPr txBox="1"/>
          <p:nvPr/>
        </p:nvSpPr>
        <p:spPr>
          <a:xfrm>
            <a:off x="611560" y="5116542"/>
            <a:ext cx="6773008" cy="707886"/>
          </a:xfrm>
          <a:prstGeom prst="rect">
            <a:avLst/>
          </a:prstGeom>
          <a:noFill/>
        </p:spPr>
        <p:txBody>
          <a:bodyPr wrap="none" rtlCol="0">
            <a:spAutoFit/>
          </a:bodyPr>
          <a:lstStyle/>
          <a:p>
            <a:r>
              <a:rPr lang="en-GB" sz="2000" b="1" dirty="0" smtClean="0">
                <a:latin typeface="Berlin Sans FB" panose="020E0602020502020306" pitchFamily="34" charset="0"/>
              </a:rPr>
              <a:t>There’s a poster on the next slide to remind you about </a:t>
            </a:r>
          </a:p>
          <a:p>
            <a:r>
              <a:rPr lang="en-GB" sz="2000" b="1" dirty="0" smtClean="0">
                <a:latin typeface="Berlin Sans FB" panose="020E0602020502020306" pitchFamily="34" charset="0"/>
              </a:rPr>
              <a:t>the features of a diary entry.</a:t>
            </a:r>
            <a:endParaRPr lang="en-GB" sz="2000" b="1" dirty="0">
              <a:latin typeface="Berlin Sans FB" panose="020E0602020502020306" pitchFamily="34" charset="0"/>
            </a:endParaRPr>
          </a:p>
        </p:txBody>
      </p:sp>
    </p:spTree>
    <p:extLst>
      <p:ext uri="{BB962C8B-B14F-4D97-AF65-F5344CB8AC3E}">
        <p14:creationId xmlns:p14="http://schemas.microsoft.com/office/powerpoint/2010/main" val="522834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3" y="548679"/>
            <a:ext cx="8916551" cy="586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6067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83968" cy="686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16016" y="404664"/>
            <a:ext cx="4176464" cy="5262979"/>
          </a:xfrm>
          <a:prstGeom prst="rect">
            <a:avLst/>
          </a:prstGeom>
          <a:noFill/>
        </p:spPr>
        <p:txBody>
          <a:bodyPr wrap="square" rtlCol="0">
            <a:spAutoFit/>
          </a:bodyPr>
          <a:lstStyle/>
          <a:p>
            <a:r>
              <a:rPr lang="en-GB" sz="2400" dirty="0" smtClean="0">
                <a:solidFill>
                  <a:srgbClr val="FF0000"/>
                </a:solidFill>
                <a:latin typeface="Berlin Sans FB" panose="020E0602020502020306" pitchFamily="34" charset="0"/>
              </a:rPr>
              <a:t>Activity One </a:t>
            </a:r>
            <a:r>
              <a:rPr lang="en-GB" sz="2400" dirty="0" smtClean="0">
                <a:latin typeface="Berlin Sans FB" panose="020E0602020502020306" pitchFamily="34" charset="0"/>
              </a:rPr>
              <a:t>:</a:t>
            </a:r>
          </a:p>
          <a:p>
            <a:endParaRPr lang="en-GB" sz="2400" dirty="0">
              <a:latin typeface="Berlin Sans FB" panose="020E0602020502020306" pitchFamily="34" charset="0"/>
            </a:endParaRPr>
          </a:p>
          <a:p>
            <a:r>
              <a:rPr lang="en-GB" sz="2400" dirty="0" smtClean="0">
                <a:latin typeface="Berlin Sans FB" panose="020E0602020502020306" pitchFamily="34" charset="0"/>
              </a:rPr>
              <a:t>Write an apology letter using the first person (as if you are Goldilocks). </a:t>
            </a:r>
            <a:r>
              <a:rPr lang="en-GB" sz="2400" b="1" dirty="0" smtClean="0">
                <a:solidFill>
                  <a:srgbClr val="FF0000"/>
                </a:solidFill>
                <a:latin typeface="Berlin Sans FB" panose="020E0602020502020306" pitchFamily="34" charset="0"/>
              </a:rPr>
              <a:t>You can write a better letter than Goldilocks! </a:t>
            </a:r>
            <a:r>
              <a:rPr lang="en-GB" sz="2400" dirty="0" smtClean="0">
                <a:latin typeface="Berlin Sans FB" panose="020E0602020502020306" pitchFamily="34" charset="0"/>
              </a:rPr>
              <a:t>Remember your address at the top right hand side, use subordinate conjunctions and better vocabulary. Remember to write in the past tense. Look at an example letter from Jack Horner on the next slide.</a:t>
            </a:r>
            <a:endParaRPr lang="en-GB" sz="2400" dirty="0">
              <a:latin typeface="Berlin Sans FB" panose="020E0602020502020306" pitchFamily="34" charset="0"/>
            </a:endParaRPr>
          </a:p>
        </p:txBody>
      </p:sp>
    </p:spTree>
    <p:extLst>
      <p:ext uri="{BB962C8B-B14F-4D97-AF65-F5344CB8AC3E}">
        <p14:creationId xmlns:p14="http://schemas.microsoft.com/office/powerpoint/2010/main" val="1239144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176" y="116632"/>
            <a:ext cx="2088232" cy="7017306"/>
          </a:xfrm>
          <a:prstGeom prst="rect">
            <a:avLst/>
          </a:prstGeom>
          <a:noFill/>
        </p:spPr>
        <p:txBody>
          <a:bodyPr wrap="square" rtlCol="0">
            <a:spAutoFit/>
          </a:bodyPr>
          <a:lstStyle/>
          <a:p>
            <a:r>
              <a:rPr lang="en-GB" b="1" u="sng" dirty="0" smtClean="0">
                <a:latin typeface="Berlin Sans FB" panose="020E0602020502020306" pitchFamily="34" charset="0"/>
              </a:rPr>
              <a:t>Key</a:t>
            </a:r>
          </a:p>
          <a:p>
            <a:r>
              <a:rPr lang="en-GB" dirty="0" smtClean="0">
                <a:solidFill>
                  <a:srgbClr val="FF0000"/>
                </a:solidFill>
                <a:latin typeface="Berlin Sans FB" panose="020E0602020502020306" pitchFamily="34" charset="0"/>
              </a:rPr>
              <a:t>Red words: Subordinate conjunctions</a:t>
            </a:r>
          </a:p>
          <a:p>
            <a:r>
              <a:rPr lang="en-GB" dirty="0" smtClean="0">
                <a:hlinkClick r:id="rId2"/>
              </a:rPr>
              <a:t>https://www.bbc.co.uk/bitesize/topics/zwwp8mn/articles/zqk37p3</a:t>
            </a:r>
            <a:endParaRPr lang="en-GB" dirty="0" smtClean="0">
              <a:solidFill>
                <a:srgbClr val="FF0000"/>
              </a:solidFill>
              <a:latin typeface="Berlin Sans FB" panose="020E0602020502020306" pitchFamily="34" charset="0"/>
            </a:endParaRPr>
          </a:p>
          <a:p>
            <a:r>
              <a:rPr lang="en-GB" dirty="0" smtClean="0">
                <a:solidFill>
                  <a:schemeClr val="accent6">
                    <a:lumMod val="75000"/>
                  </a:schemeClr>
                </a:solidFill>
                <a:latin typeface="Berlin Sans FB" panose="020E0602020502020306" pitchFamily="34" charset="0"/>
              </a:rPr>
              <a:t>Orange: Past tense words. Remember to use the suffix ‘ed’ at the end of past tense words. Use ‘we did’ or ‘I did’ not ‘we done’ or’ I done.’</a:t>
            </a:r>
          </a:p>
          <a:p>
            <a:r>
              <a:rPr lang="en-GB" dirty="0" smtClean="0">
                <a:solidFill>
                  <a:schemeClr val="accent4"/>
                </a:solidFill>
                <a:latin typeface="Berlin Sans FB" panose="020E0602020502020306" pitchFamily="34" charset="0"/>
              </a:rPr>
              <a:t>Purple: Coordinating conjunctions</a:t>
            </a:r>
          </a:p>
          <a:p>
            <a:r>
              <a:rPr lang="en-GB" dirty="0" smtClean="0">
                <a:hlinkClick r:id="rId3"/>
              </a:rPr>
              <a:t>https://www.bbc.co.uk/bitesize/topics/zwwp8mn/articles/z9wvqhv</a:t>
            </a:r>
            <a:endParaRPr lang="en-GB" dirty="0" smtClean="0">
              <a:solidFill>
                <a:schemeClr val="accent4"/>
              </a:solidFill>
              <a:latin typeface="Berlin Sans FB" panose="020E0602020502020306" pitchFamily="34" charset="0"/>
            </a:endParaRPr>
          </a:p>
          <a:p>
            <a:endParaRPr lang="en-GB" dirty="0" smtClean="0">
              <a:solidFill>
                <a:schemeClr val="accent6">
                  <a:lumMod val="75000"/>
                </a:schemeClr>
              </a:solidFill>
              <a:latin typeface="Berlin Sans FB" panose="020E0602020502020306" pitchFamily="34" charset="0"/>
            </a:endParaRPr>
          </a:p>
          <a:p>
            <a:endParaRPr lang="en-GB"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68977"/>
            <a:ext cx="4896544" cy="646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4523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29" y="908720"/>
            <a:ext cx="745356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518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561" y="692696"/>
            <a:ext cx="8112901"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139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751"/>
            <a:ext cx="8784976" cy="689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815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36807"/>
            <a:ext cx="8712968" cy="6821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433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593</Words>
  <Application>Microsoft Office PowerPoint</Application>
  <PresentationFormat>On-screen Show (4:3)</PresentationFormat>
  <Paragraphs>76</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Knowsley MBC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Build</dc:creator>
  <cp:lastModifiedBy>Build</cp:lastModifiedBy>
  <cp:revision>33</cp:revision>
  <dcterms:created xsi:type="dcterms:W3CDTF">2020-04-03T07:49:23Z</dcterms:created>
  <dcterms:modified xsi:type="dcterms:W3CDTF">2020-04-03T10:49:10Z</dcterms:modified>
</cp:coreProperties>
</file>